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9" r:id="rId7"/>
  </p:sldMasterIdLst>
  <p:notesMasterIdLst>
    <p:notesMasterId r:id="rId27"/>
  </p:notesMasterIdLst>
  <p:sldIdLst>
    <p:sldId id="298" r:id="rId8"/>
    <p:sldId id="279" r:id="rId9"/>
    <p:sldId id="280" r:id="rId10"/>
    <p:sldId id="281" r:id="rId11"/>
    <p:sldId id="269" r:id="rId12"/>
    <p:sldId id="283" r:id="rId13"/>
    <p:sldId id="285" r:id="rId14"/>
    <p:sldId id="284" r:id="rId15"/>
    <p:sldId id="286" r:id="rId16"/>
    <p:sldId id="287" r:id="rId17"/>
    <p:sldId id="289" r:id="rId18"/>
    <p:sldId id="290" r:id="rId19"/>
    <p:sldId id="291" r:id="rId20"/>
    <p:sldId id="292" r:id="rId21"/>
    <p:sldId id="293" r:id="rId22"/>
    <p:sldId id="296" r:id="rId23"/>
    <p:sldId id="294" r:id="rId24"/>
    <p:sldId id="295" r:id="rId25"/>
    <p:sldId id="278" r:id="rId2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orient="horz" pos="2232">
          <p15:clr>
            <a:srgbClr val="9AA0A6"/>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aili Patel" initials="SP" lastIdx="2" clrIdx="0">
    <p:extLst>
      <p:ext uri="{19B8F6BF-5375-455C-9EA6-DF929625EA0E}">
        <p15:presenceInfo xmlns:p15="http://schemas.microsoft.com/office/powerpoint/2012/main" userId="S-1-5-21-56248481-1131155372-1737835142-3233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3D3E"/>
    <a:srgbClr val="427A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363" autoAdjust="0"/>
    <p:restoredTop sz="86608" autoAdjust="0"/>
  </p:normalViewPr>
  <p:slideViewPr>
    <p:cSldViewPr snapToGrid="0">
      <p:cViewPr varScale="1">
        <p:scale>
          <a:sx n="79" d="100"/>
          <a:sy n="79" d="100"/>
        </p:scale>
        <p:origin x="392" y="36"/>
      </p:cViewPr>
      <p:guideLst>
        <p:guide orient="horz" pos="1620"/>
        <p:guide pos="2880"/>
        <p:guide orient="horz" pos="22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8407366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
        <p:cNvGrpSpPr/>
        <p:nvPr/>
      </p:nvGrpSpPr>
      <p:grpSpPr>
        <a:xfrm>
          <a:off x="0" y="0"/>
          <a:ext cx="0" cy="0"/>
          <a:chOff x="0" y="0"/>
          <a:chExt cx="0" cy="0"/>
        </a:xfrm>
      </p:grpSpPr>
      <p:sp>
        <p:nvSpPr>
          <p:cNvPr id="11" name="Google Shape;11;p2"/>
          <p:cNvSpPr txBox="1">
            <a:spLocks noGrp="1"/>
          </p:cNvSpPr>
          <p:nvPr>
            <p:ph type="ctrTitle"/>
          </p:nvPr>
        </p:nvSpPr>
        <p:spPr>
          <a:xfrm>
            <a:off x="311708" y="149752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None/>
              <a:defRPr sz="3600" b="1"/>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dirty="0"/>
          </a:p>
        </p:txBody>
      </p:sp>
      <p:sp>
        <p:nvSpPr>
          <p:cNvPr id="12" name="Google Shape;12;p2"/>
          <p:cNvSpPr txBox="1">
            <a:spLocks noGrp="1"/>
          </p:cNvSpPr>
          <p:nvPr>
            <p:ph type="subTitle" idx="1"/>
          </p:nvPr>
        </p:nvSpPr>
        <p:spPr>
          <a:xfrm>
            <a:off x="311700" y="358707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0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dirty="0"/>
          </a:p>
        </p:txBody>
      </p:sp>
      <p:sp>
        <p:nvSpPr>
          <p:cNvPr id="13" name="Google Shape;13;p2"/>
          <p:cNvSpPr txBox="1">
            <a:spLocks noGrp="1"/>
          </p:cNvSpPr>
          <p:nvPr>
            <p:ph type="sldNum" idx="12"/>
          </p:nvPr>
        </p:nvSpPr>
        <p:spPr>
          <a:xfrm>
            <a:off x="831120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5"/>
        <p:cNvGrpSpPr/>
        <p:nvPr/>
      </p:nvGrpSpPr>
      <p:grpSpPr>
        <a:xfrm>
          <a:off x="0" y="0"/>
          <a:ext cx="0" cy="0"/>
          <a:chOff x="0" y="0"/>
          <a:chExt cx="0" cy="0"/>
        </a:xfrm>
      </p:grpSpPr>
      <p:sp>
        <p:nvSpPr>
          <p:cNvPr id="46" name="Google Shape;46;p11"/>
          <p:cNvSpPr txBox="1">
            <a:spLocks noGrp="1"/>
          </p:cNvSpPr>
          <p:nvPr>
            <p:ph type="title" hasCustomPrompt="1"/>
          </p:nvPr>
        </p:nvSpPr>
        <p:spPr>
          <a:xfrm>
            <a:off x="311700" y="1355275"/>
            <a:ext cx="8520600" cy="1714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1200"/>
              <a:buNone/>
              <a:defRPr sz="11200" b="1"/>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7" name="Google Shape;47;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sz="2200"/>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dirty="0"/>
          </a:p>
        </p:txBody>
      </p:sp>
      <p:sp>
        <p:nvSpPr>
          <p:cNvPr id="48" name="Google Shape;48;p11"/>
          <p:cNvSpPr txBox="1">
            <a:spLocks noGrp="1"/>
          </p:cNvSpPr>
          <p:nvPr>
            <p:ph type="sldNum" idx="12"/>
          </p:nvPr>
        </p:nvSpPr>
        <p:spPr>
          <a:xfrm>
            <a:off x="831120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9"/>
        <p:cNvGrpSpPr/>
        <p:nvPr/>
      </p:nvGrpSpPr>
      <p:grpSpPr>
        <a:xfrm>
          <a:off x="0" y="0"/>
          <a:ext cx="0" cy="0"/>
          <a:chOff x="0" y="0"/>
          <a:chExt cx="0" cy="0"/>
        </a:xfrm>
      </p:grpSpPr>
      <p:sp>
        <p:nvSpPr>
          <p:cNvPr id="50" name="Google Shape;50;p12"/>
          <p:cNvSpPr txBox="1">
            <a:spLocks noGrp="1"/>
          </p:cNvSpPr>
          <p:nvPr>
            <p:ph type="sldNum" idx="12"/>
          </p:nvPr>
        </p:nvSpPr>
        <p:spPr>
          <a:xfrm>
            <a:off x="831120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3"/>
          <p:cNvSpPr txBox="1">
            <a:spLocks noGrp="1"/>
          </p:cNvSpPr>
          <p:nvPr>
            <p:ph type="title"/>
          </p:nvPr>
        </p:nvSpPr>
        <p:spPr>
          <a:xfrm>
            <a:off x="311700" y="903033"/>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sz="3600" b="1"/>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dirty="0"/>
          </a:p>
        </p:txBody>
      </p:sp>
      <p:sp>
        <p:nvSpPr>
          <p:cNvPr id="16" name="Google Shape;16;p3"/>
          <p:cNvSpPr txBox="1">
            <a:spLocks noGrp="1"/>
          </p:cNvSpPr>
          <p:nvPr>
            <p:ph type="body" idx="1"/>
          </p:nvPr>
        </p:nvSpPr>
        <p:spPr>
          <a:xfrm>
            <a:off x="311700" y="1585609"/>
            <a:ext cx="8520600" cy="3032641"/>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sz="2200"/>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dirty="0"/>
          </a:p>
        </p:txBody>
      </p:sp>
      <p:sp>
        <p:nvSpPr>
          <p:cNvPr id="17" name="Google Shape;17;p3"/>
          <p:cNvSpPr txBox="1">
            <a:spLocks noGrp="1"/>
          </p:cNvSpPr>
          <p:nvPr>
            <p:ph type="sldNum" idx="12"/>
          </p:nvPr>
        </p:nvSpPr>
        <p:spPr>
          <a:xfrm>
            <a:off x="831120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311700" y="256080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b="1"/>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dirty="0"/>
          </a:p>
        </p:txBody>
      </p:sp>
      <p:sp>
        <p:nvSpPr>
          <p:cNvPr id="20" name="Google Shape;20;p4"/>
          <p:cNvSpPr txBox="1">
            <a:spLocks noGrp="1"/>
          </p:cNvSpPr>
          <p:nvPr>
            <p:ph type="sldNum" idx="12"/>
          </p:nvPr>
        </p:nvSpPr>
        <p:spPr>
          <a:xfrm>
            <a:off x="831120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
        <p:cNvGrpSpPr/>
        <p:nvPr/>
      </p:nvGrpSpPr>
      <p:grpSpPr>
        <a:xfrm>
          <a:off x="0" y="0"/>
          <a:ext cx="0" cy="0"/>
          <a:chOff x="0" y="0"/>
          <a:chExt cx="0" cy="0"/>
        </a:xfrm>
      </p:grpSpPr>
      <p:sp>
        <p:nvSpPr>
          <p:cNvPr id="22" name="Google Shape;22;p5"/>
          <p:cNvSpPr txBox="1">
            <a:spLocks noGrp="1"/>
          </p:cNvSpPr>
          <p:nvPr>
            <p:ph type="title"/>
          </p:nvPr>
        </p:nvSpPr>
        <p:spPr>
          <a:xfrm>
            <a:off x="311700" y="890182"/>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sz="3600" b="1"/>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dirty="0"/>
          </a:p>
        </p:txBody>
      </p:sp>
      <p:sp>
        <p:nvSpPr>
          <p:cNvPr id="23" name="Google Shape;23;p5"/>
          <p:cNvSpPr txBox="1">
            <a:spLocks noGrp="1"/>
          </p:cNvSpPr>
          <p:nvPr>
            <p:ph type="body" idx="1"/>
          </p:nvPr>
        </p:nvSpPr>
        <p:spPr>
          <a:xfrm>
            <a:off x="311700" y="1575881"/>
            <a:ext cx="3999900" cy="3158427"/>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2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dirty="0"/>
          </a:p>
        </p:txBody>
      </p:sp>
      <p:sp>
        <p:nvSpPr>
          <p:cNvPr id="24" name="Google Shape;24;p5"/>
          <p:cNvSpPr txBox="1">
            <a:spLocks noGrp="1"/>
          </p:cNvSpPr>
          <p:nvPr>
            <p:ph type="body" idx="2"/>
          </p:nvPr>
        </p:nvSpPr>
        <p:spPr>
          <a:xfrm>
            <a:off x="4832400" y="1575881"/>
            <a:ext cx="3999900" cy="3158427"/>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2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dirty="0"/>
          </a:p>
        </p:txBody>
      </p:sp>
      <p:sp>
        <p:nvSpPr>
          <p:cNvPr id="25" name="Google Shape;25;p5"/>
          <p:cNvSpPr txBox="1">
            <a:spLocks noGrp="1"/>
          </p:cNvSpPr>
          <p:nvPr>
            <p:ph type="sldNum" idx="12"/>
          </p:nvPr>
        </p:nvSpPr>
        <p:spPr>
          <a:xfrm>
            <a:off x="831120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
        <p:cNvGrpSpPr/>
        <p:nvPr/>
      </p:nvGrpSpPr>
      <p:grpSpPr>
        <a:xfrm>
          <a:off x="0" y="0"/>
          <a:ext cx="0" cy="0"/>
          <a:chOff x="0" y="0"/>
          <a:chExt cx="0" cy="0"/>
        </a:xfrm>
      </p:grpSpPr>
      <p:sp>
        <p:nvSpPr>
          <p:cNvPr id="27" name="Google Shape;27;p6"/>
          <p:cNvSpPr txBox="1">
            <a:spLocks noGrp="1"/>
          </p:cNvSpPr>
          <p:nvPr>
            <p:ph type="title"/>
          </p:nvPr>
        </p:nvSpPr>
        <p:spPr>
          <a:xfrm>
            <a:off x="311700" y="909638"/>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sz="3600" b="1"/>
            </a:lvl1pPr>
            <a:lvl2pPr lvl="1" algn="l">
              <a:lnSpc>
                <a:spcPct val="100000"/>
              </a:lnSpc>
              <a:spcBef>
                <a:spcPts val="0"/>
              </a:spcBef>
              <a:spcAft>
                <a:spcPts val="0"/>
              </a:spcAft>
              <a:buSzPts val="2800"/>
              <a:buNone/>
              <a:defRPr b="1"/>
            </a:lvl2pPr>
            <a:lvl3pPr lvl="2" algn="l">
              <a:lnSpc>
                <a:spcPct val="100000"/>
              </a:lnSpc>
              <a:spcBef>
                <a:spcPts val="0"/>
              </a:spcBef>
              <a:spcAft>
                <a:spcPts val="0"/>
              </a:spcAft>
              <a:buSzPts val="2800"/>
              <a:buNone/>
              <a:defRPr b="1"/>
            </a:lvl3pPr>
            <a:lvl4pPr lvl="3" algn="l">
              <a:lnSpc>
                <a:spcPct val="100000"/>
              </a:lnSpc>
              <a:spcBef>
                <a:spcPts val="0"/>
              </a:spcBef>
              <a:spcAft>
                <a:spcPts val="0"/>
              </a:spcAft>
              <a:buSzPts val="2800"/>
              <a:buNone/>
              <a:defRPr b="1"/>
            </a:lvl4pPr>
            <a:lvl5pPr lvl="4" algn="l">
              <a:lnSpc>
                <a:spcPct val="100000"/>
              </a:lnSpc>
              <a:spcBef>
                <a:spcPts val="0"/>
              </a:spcBef>
              <a:spcAft>
                <a:spcPts val="0"/>
              </a:spcAft>
              <a:buSzPts val="2800"/>
              <a:buNone/>
              <a:defRPr b="1"/>
            </a:lvl5pPr>
            <a:lvl6pPr lvl="5" algn="l">
              <a:lnSpc>
                <a:spcPct val="100000"/>
              </a:lnSpc>
              <a:spcBef>
                <a:spcPts val="0"/>
              </a:spcBef>
              <a:spcAft>
                <a:spcPts val="0"/>
              </a:spcAft>
              <a:buSzPts val="2800"/>
              <a:buNone/>
              <a:defRPr b="1"/>
            </a:lvl6pPr>
            <a:lvl7pPr lvl="6" algn="l">
              <a:lnSpc>
                <a:spcPct val="100000"/>
              </a:lnSpc>
              <a:spcBef>
                <a:spcPts val="0"/>
              </a:spcBef>
              <a:spcAft>
                <a:spcPts val="0"/>
              </a:spcAft>
              <a:buSzPts val="2800"/>
              <a:buNone/>
              <a:defRPr b="1"/>
            </a:lvl7pPr>
            <a:lvl8pPr lvl="7" algn="l">
              <a:lnSpc>
                <a:spcPct val="100000"/>
              </a:lnSpc>
              <a:spcBef>
                <a:spcPts val="0"/>
              </a:spcBef>
              <a:spcAft>
                <a:spcPts val="0"/>
              </a:spcAft>
              <a:buSzPts val="2800"/>
              <a:buNone/>
              <a:defRPr b="1"/>
            </a:lvl8pPr>
            <a:lvl9pPr lvl="8" algn="l">
              <a:lnSpc>
                <a:spcPct val="100000"/>
              </a:lnSpc>
              <a:spcBef>
                <a:spcPts val="0"/>
              </a:spcBef>
              <a:spcAft>
                <a:spcPts val="0"/>
              </a:spcAft>
              <a:buSzPts val="2800"/>
              <a:buNone/>
              <a:defRPr b="1"/>
            </a:lvl9pPr>
          </a:lstStyle>
          <a:p>
            <a:endParaRPr dirty="0"/>
          </a:p>
        </p:txBody>
      </p:sp>
      <p:sp>
        <p:nvSpPr>
          <p:cNvPr id="28" name="Google Shape;28;p6"/>
          <p:cNvSpPr txBox="1">
            <a:spLocks noGrp="1"/>
          </p:cNvSpPr>
          <p:nvPr>
            <p:ph type="sldNum" idx="12"/>
          </p:nvPr>
        </p:nvSpPr>
        <p:spPr>
          <a:xfrm>
            <a:off x="831120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9"/>
        <p:cNvGrpSpPr/>
        <p:nvPr/>
      </p:nvGrpSpPr>
      <p:grpSpPr>
        <a:xfrm>
          <a:off x="0" y="0"/>
          <a:ext cx="0" cy="0"/>
          <a:chOff x="0" y="0"/>
          <a:chExt cx="0" cy="0"/>
        </a:xfrm>
      </p:grpSpPr>
      <p:sp>
        <p:nvSpPr>
          <p:cNvPr id="30" name="Google Shape;30;p7"/>
          <p:cNvSpPr txBox="1">
            <a:spLocks noGrp="1"/>
          </p:cNvSpPr>
          <p:nvPr>
            <p:ph type="title"/>
          </p:nvPr>
        </p:nvSpPr>
        <p:spPr>
          <a:xfrm>
            <a:off x="311700" y="1268738"/>
            <a:ext cx="46911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3600" b="1"/>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dirty="0"/>
          </a:p>
        </p:txBody>
      </p:sp>
      <p:sp>
        <p:nvSpPr>
          <p:cNvPr id="31" name="Google Shape;31;p7"/>
          <p:cNvSpPr txBox="1">
            <a:spLocks noGrp="1"/>
          </p:cNvSpPr>
          <p:nvPr>
            <p:ph type="body" idx="1"/>
          </p:nvPr>
        </p:nvSpPr>
        <p:spPr>
          <a:xfrm>
            <a:off x="311699" y="2152074"/>
            <a:ext cx="6507389" cy="24372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2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dirty="0"/>
          </a:p>
        </p:txBody>
      </p:sp>
      <p:sp>
        <p:nvSpPr>
          <p:cNvPr id="32" name="Google Shape;32;p7"/>
          <p:cNvSpPr txBox="1">
            <a:spLocks noGrp="1"/>
          </p:cNvSpPr>
          <p:nvPr>
            <p:ph type="sldNum" idx="12"/>
          </p:nvPr>
        </p:nvSpPr>
        <p:spPr>
          <a:xfrm>
            <a:off x="831120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3"/>
        <p:cNvGrpSpPr/>
        <p:nvPr/>
      </p:nvGrpSpPr>
      <p:grpSpPr>
        <a:xfrm>
          <a:off x="0" y="0"/>
          <a:ext cx="0" cy="0"/>
          <a:chOff x="0" y="0"/>
          <a:chExt cx="0" cy="0"/>
        </a:xfrm>
      </p:grpSpPr>
      <p:sp>
        <p:nvSpPr>
          <p:cNvPr id="34" name="Google Shape;34;p8"/>
          <p:cNvSpPr txBox="1">
            <a:spLocks noGrp="1"/>
          </p:cNvSpPr>
          <p:nvPr>
            <p:ph type="title"/>
          </p:nvPr>
        </p:nvSpPr>
        <p:spPr>
          <a:xfrm>
            <a:off x="490250" y="1012275"/>
            <a:ext cx="6367800" cy="35286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3600" b="1"/>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dirty="0"/>
          </a:p>
        </p:txBody>
      </p:sp>
      <p:sp>
        <p:nvSpPr>
          <p:cNvPr id="35" name="Google Shape;35;p8"/>
          <p:cNvSpPr txBox="1">
            <a:spLocks noGrp="1"/>
          </p:cNvSpPr>
          <p:nvPr>
            <p:ph type="sldNum" idx="12"/>
          </p:nvPr>
        </p:nvSpPr>
        <p:spPr>
          <a:xfrm>
            <a:off x="831120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6"/>
        <p:cNvGrpSpPr/>
        <p:nvPr/>
      </p:nvGrpSpPr>
      <p:grpSpPr>
        <a:xfrm>
          <a:off x="0" y="0"/>
          <a:ext cx="0" cy="0"/>
          <a:chOff x="0" y="0"/>
          <a:chExt cx="0" cy="0"/>
        </a:xfrm>
      </p:grpSpPr>
      <p:sp>
        <p:nvSpPr>
          <p:cNvPr id="37" name="Google Shape;37;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 name="Google Shape;38;p9"/>
          <p:cNvSpPr txBox="1">
            <a:spLocks noGrp="1"/>
          </p:cNvSpPr>
          <p:nvPr>
            <p:ph type="title"/>
          </p:nvPr>
        </p:nvSpPr>
        <p:spPr>
          <a:xfrm>
            <a:off x="265500" y="1544254"/>
            <a:ext cx="4045200" cy="21300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3600" b="1"/>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dirty="0"/>
          </a:p>
        </p:txBody>
      </p:sp>
      <p:sp>
        <p:nvSpPr>
          <p:cNvPr id="39" name="Google Shape;39;p9"/>
          <p:cNvSpPr txBox="1">
            <a:spLocks noGrp="1"/>
          </p:cNvSpPr>
          <p:nvPr>
            <p:ph type="subTitle" idx="1"/>
          </p:nvPr>
        </p:nvSpPr>
        <p:spPr>
          <a:xfrm>
            <a:off x="265500" y="3761719"/>
            <a:ext cx="4045200" cy="543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30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40" name="Google Shape;40;p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sz="2200"/>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dirty="0"/>
          </a:p>
        </p:txBody>
      </p:sp>
      <p:sp>
        <p:nvSpPr>
          <p:cNvPr id="41" name="Google Shape;41;p9"/>
          <p:cNvSpPr txBox="1">
            <a:spLocks noGrp="1"/>
          </p:cNvSpPr>
          <p:nvPr>
            <p:ph type="sldNum" idx="12"/>
          </p:nvPr>
        </p:nvSpPr>
        <p:spPr>
          <a:xfrm>
            <a:off x="831120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2"/>
        <p:cNvGrpSpPr/>
        <p:nvPr/>
      </p:nvGrpSpPr>
      <p:grpSpPr>
        <a:xfrm>
          <a:off x="0" y="0"/>
          <a:ext cx="0" cy="0"/>
          <a:chOff x="0" y="0"/>
          <a:chExt cx="0" cy="0"/>
        </a:xfrm>
      </p:grpSpPr>
      <p:sp>
        <p:nvSpPr>
          <p:cNvPr id="43" name="Google Shape;43;p10"/>
          <p:cNvSpPr txBox="1">
            <a:spLocks noGrp="1"/>
          </p:cNvSpPr>
          <p:nvPr>
            <p:ph type="body" idx="1"/>
          </p:nvPr>
        </p:nvSpPr>
        <p:spPr>
          <a:xfrm>
            <a:off x="311700" y="3954500"/>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sz="3000" b="1"/>
            </a:lvl1pPr>
          </a:lstStyle>
          <a:p>
            <a:endParaRPr dirty="0"/>
          </a:p>
        </p:txBody>
      </p:sp>
      <p:sp>
        <p:nvSpPr>
          <p:cNvPr id="44" name="Google Shape;44;p10"/>
          <p:cNvSpPr txBox="1">
            <a:spLocks noGrp="1"/>
          </p:cNvSpPr>
          <p:nvPr>
            <p:ph type="sldNum" idx="12"/>
          </p:nvPr>
        </p:nvSpPr>
        <p:spPr>
          <a:xfrm>
            <a:off x="831120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EAEAE1"/>
        </a:solidFill>
        <a:effectLst/>
      </p:bgPr>
    </p:bg>
    <p:spTree>
      <p:nvGrpSpPr>
        <p:cNvPr id="1" name="Shape 5"/>
        <p:cNvGrpSpPr/>
        <p:nvPr/>
      </p:nvGrpSpPr>
      <p:grpSpPr>
        <a:xfrm>
          <a:off x="0" y="0"/>
          <a:ext cx="0" cy="0"/>
          <a:chOff x="0" y="0"/>
          <a:chExt cx="0" cy="0"/>
        </a:xfrm>
      </p:grpSpPr>
      <p:pic>
        <p:nvPicPr>
          <p:cNvPr id="10" name="Google Shape;6;p1"/>
          <p:cNvPicPr preferRelativeResize="0"/>
          <p:nvPr userDrawn="1"/>
        </p:nvPicPr>
        <p:blipFill rotWithShape="1">
          <a:blip r:embed="rId13">
            <a:alphaModFix/>
          </a:blip>
          <a:srcRect/>
          <a:stretch/>
        </p:blipFill>
        <p:spPr>
          <a:xfrm>
            <a:off x="0" y="1286"/>
            <a:ext cx="9144000" cy="2842275"/>
          </a:xfrm>
          <a:prstGeom prst="rect">
            <a:avLst/>
          </a:prstGeom>
          <a:noFill/>
          <a:ln>
            <a:noFill/>
          </a:ln>
        </p:spPr>
      </p:pic>
      <p:sp>
        <p:nvSpPr>
          <p:cNvPr id="7" name="Google Shape;7;p1"/>
          <p:cNvSpPr txBox="1">
            <a:spLocks noGrp="1"/>
          </p:cNvSpPr>
          <p:nvPr>
            <p:ph type="title"/>
          </p:nvPr>
        </p:nvSpPr>
        <p:spPr>
          <a:xfrm>
            <a:off x="311700" y="1503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2B3D3C"/>
              </a:buClr>
              <a:buSzPts val="2800"/>
              <a:buFont typeface="Arial"/>
              <a:buNone/>
              <a:defRPr sz="2800" b="1" i="0" u="none" strike="noStrike" cap="none">
                <a:solidFill>
                  <a:srgbClr val="2B3D3C"/>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dirty="0"/>
          </a:p>
        </p:txBody>
      </p:sp>
      <p:sp>
        <p:nvSpPr>
          <p:cNvPr id="8" name="Google Shape;8;p1"/>
          <p:cNvSpPr txBox="1">
            <a:spLocks noGrp="1"/>
          </p:cNvSpPr>
          <p:nvPr>
            <p:ph type="body" idx="1"/>
          </p:nvPr>
        </p:nvSpPr>
        <p:spPr>
          <a:xfrm>
            <a:off x="311700" y="2137275"/>
            <a:ext cx="8520600" cy="24195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dirty="0"/>
          </a:p>
        </p:txBody>
      </p:sp>
      <p:sp>
        <p:nvSpPr>
          <p:cNvPr id="9" name="Google Shape;9;p1"/>
          <p:cNvSpPr txBox="1">
            <a:spLocks noGrp="1"/>
          </p:cNvSpPr>
          <p:nvPr>
            <p:ph type="sldNum" idx="12"/>
          </p:nvPr>
        </p:nvSpPr>
        <p:spPr>
          <a:xfrm>
            <a:off x="831120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1" i="0" u="none" strike="noStrike" cap="none">
                <a:solidFill>
                  <a:srgbClr val="2B3D3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6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mod="1">
    <p:ext uri="{27BBF7A9-308A-43DC-89C8-2F10F3537804}">
      <p15:sldGuideLst xmlns:p15="http://schemas.microsoft.com/office/powerpoint/2012/main">
        <p15:guide id="1" orient="horz" pos="3096">
          <p15:clr>
            <a:srgbClr val="EA4335"/>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laws-lois.justice.gc.ca/fra/lois/f-11.73/page-1.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laws.justice.gc.ca/fra/lois/c-15.1/page-1.html" TargetMode="External"/><Relationship Id="rId2" Type="http://schemas.openxmlformats.org/officeDocument/2006/relationships/hyperlink" Target="https://laws-lois.justice.gc.ca/fra/LoisAnnuelles/2017_25/page-1.html" TargetMode="External"/><Relationship Id="rId1" Type="http://schemas.openxmlformats.org/officeDocument/2006/relationships/slideLayout" Target="../slideLayouts/slideLayout2.xml"/><Relationship Id="rId4" Type="http://schemas.openxmlformats.org/officeDocument/2006/relationships/hyperlink" Target="https://laws.justice.gc.ca/fra/lois/c-49.8/"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laws.justice.gc.ca/fra/lois/w-11.3/page-1.html" TargetMode="External"/><Relationship Id="rId2" Type="http://schemas.openxmlformats.org/officeDocument/2006/relationships/hyperlink" Target="https://laws.justice.gc.ca/fra/lois/i-7.88/" TargetMode="External"/><Relationship Id="rId1" Type="http://schemas.openxmlformats.org/officeDocument/2006/relationships/slideLayout" Target="../slideLayouts/slideLayout2.xml"/><Relationship Id="rId6" Type="http://schemas.openxmlformats.org/officeDocument/2006/relationships/hyperlink" Target="https://laws-lois.justice.gc.ca/fra/lois/i-2.75/page-1.html" TargetMode="External"/><Relationship Id="rId5" Type="http://schemas.openxmlformats.org/officeDocument/2006/relationships/hyperlink" Target="https://laws-lois.justice.gc.ca/fra/lois/i-7.85/page-1.html" TargetMode="External"/><Relationship Id="rId4" Type="http://schemas.openxmlformats.org/officeDocument/2006/relationships/hyperlink" Target="https://laws.justice.gc.ca/fra/lois/f-11.8/page-1.html"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55;p13"/>
          <p:cNvPicPr preferRelativeResize="0"/>
          <p:nvPr/>
        </p:nvPicPr>
        <p:blipFill>
          <a:blip r:embed="rId2">
            <a:extLst>
              <a:ext uri="{28A0092B-C50C-407E-A947-70E740481C1C}">
                <a14:useLocalDpi xmlns:a14="http://schemas.microsoft.com/office/drawing/2010/main" val="0"/>
              </a:ext>
            </a:extLst>
          </a:blip>
          <a:stretch>
            <a:fillRect/>
          </a:stretch>
        </p:blipFill>
        <p:spPr>
          <a:xfrm>
            <a:off x="3537" y="995"/>
            <a:ext cx="9140462" cy="5141510"/>
          </a:xfrm>
          <a:prstGeom prst="rect">
            <a:avLst/>
          </a:prstGeom>
          <a:noFill/>
          <a:ln>
            <a:noFill/>
          </a:ln>
        </p:spPr>
      </p:pic>
      <p:sp>
        <p:nvSpPr>
          <p:cNvPr id="2" name="Title 1"/>
          <p:cNvSpPr>
            <a:spLocks noGrp="1"/>
          </p:cNvSpPr>
          <p:nvPr>
            <p:ph type="ctrTitle"/>
          </p:nvPr>
        </p:nvSpPr>
        <p:spPr>
          <a:xfrm>
            <a:off x="-277839" y="2983831"/>
            <a:ext cx="8520600" cy="1360378"/>
          </a:xfrm>
        </p:spPr>
        <p:txBody>
          <a:bodyPr/>
          <a:lstStyle/>
          <a:p>
            <a:pPr algn="r"/>
            <a:r>
              <a:rPr lang="fr-CA" dirty="0"/>
              <a:t>La Déclaration </a:t>
            </a:r>
            <a:br>
              <a:rPr lang="fr-CA" dirty="0"/>
            </a:br>
            <a:r>
              <a:rPr lang="fr-CA" dirty="0"/>
              <a:t>des Nations Unies </a:t>
            </a:r>
            <a:br>
              <a:rPr lang="fr-CA" dirty="0"/>
            </a:br>
            <a:r>
              <a:rPr lang="fr-CA" dirty="0"/>
              <a:t>sur les droits </a:t>
            </a:r>
            <a:br>
              <a:rPr lang="fr-CA" dirty="0"/>
            </a:br>
            <a:r>
              <a:rPr lang="fr-CA" dirty="0"/>
              <a:t>des peuples autochtones</a:t>
            </a:r>
            <a:br>
              <a:rPr lang="fr-CA" dirty="0"/>
            </a:br>
            <a:endParaRPr lang="en-CA" dirty="0"/>
          </a:p>
        </p:txBody>
      </p:sp>
    </p:spTree>
    <p:extLst>
      <p:ext uri="{BB962C8B-B14F-4D97-AF65-F5344CB8AC3E}">
        <p14:creationId xmlns:p14="http://schemas.microsoft.com/office/powerpoint/2010/main" val="16613479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cs typeface="Times New Roman" pitchFamily="18" charset="0"/>
              </a:rPr>
              <a:t>L’appui du Canada </a:t>
            </a:r>
            <a:br>
              <a:rPr lang="fr-CA" dirty="0">
                <a:cs typeface="Times New Roman" pitchFamily="18" charset="0"/>
              </a:rPr>
            </a:br>
            <a:r>
              <a:rPr lang="fr-CA" dirty="0">
                <a:cs typeface="Times New Roman" pitchFamily="18" charset="0"/>
              </a:rPr>
              <a:t>à la Déclaration des Nations Unies</a:t>
            </a:r>
            <a:endParaRPr lang="en-CA" dirty="0"/>
          </a:p>
        </p:txBody>
      </p:sp>
      <p:sp>
        <p:nvSpPr>
          <p:cNvPr id="3" name="Text Placeholder 2"/>
          <p:cNvSpPr>
            <a:spLocks noGrp="1"/>
          </p:cNvSpPr>
          <p:nvPr>
            <p:ph type="body" idx="1"/>
          </p:nvPr>
        </p:nvSpPr>
        <p:spPr>
          <a:xfrm>
            <a:off x="311700" y="2137025"/>
            <a:ext cx="8520600" cy="2481225"/>
          </a:xfrm>
        </p:spPr>
        <p:txBody>
          <a:bodyPr/>
          <a:lstStyle/>
          <a:p>
            <a:r>
              <a:rPr lang="fr-CA" dirty="0">
                <a:solidFill>
                  <a:schemeClr val="tx1"/>
                </a:solidFill>
              </a:rPr>
              <a:t>En exprimant son appui à la Déclaration, le gouvernement s’est engagé à se servir de la Déclaration pour élaborer et appliquer les lois et les politiques fédérales. </a:t>
            </a:r>
          </a:p>
          <a:p>
            <a:endParaRPr lang="fr-CA" dirty="0">
              <a:solidFill>
                <a:schemeClr val="tx1"/>
              </a:solidFill>
            </a:endParaRPr>
          </a:p>
          <a:p>
            <a:r>
              <a:rPr lang="fr-CA" dirty="0">
                <a:solidFill>
                  <a:schemeClr val="tx1"/>
                </a:solidFill>
              </a:rPr>
              <a:t>Le cadre constitutionnel canadien, tout particulièrement l’article 35, demeure le fondement juridique de la relation constitutionnelle entre la Couronne et les peuples autochtones.</a:t>
            </a:r>
          </a:p>
          <a:p>
            <a:endParaRPr lang="en-CA" dirty="0">
              <a:solidFill>
                <a:schemeClr val="tx1"/>
              </a:solidFill>
            </a:endParaRPr>
          </a:p>
          <a:p>
            <a:endParaRPr lang="en-CA" dirty="0"/>
          </a:p>
          <a:p>
            <a:endParaRPr lang="en-CA" dirty="0"/>
          </a:p>
          <a:p>
            <a:pPr marL="0"/>
            <a:endParaRPr lang="en-CA" dirty="0">
              <a:solidFill>
                <a:schemeClr val="tx1"/>
              </a:solidFill>
            </a:endParaRP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spTree>
    <p:extLst>
      <p:ext uri="{BB962C8B-B14F-4D97-AF65-F5344CB8AC3E}">
        <p14:creationId xmlns:p14="http://schemas.microsoft.com/office/powerpoint/2010/main" val="334597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t>La mise en œuvre de la Déclaration</a:t>
            </a:r>
            <a:endParaRPr lang="en-CA" dirty="0"/>
          </a:p>
        </p:txBody>
      </p:sp>
      <p:sp>
        <p:nvSpPr>
          <p:cNvPr id="3" name="Text Placeholder 2"/>
          <p:cNvSpPr>
            <a:spLocks noGrp="1"/>
          </p:cNvSpPr>
          <p:nvPr>
            <p:ph type="body" idx="1"/>
          </p:nvPr>
        </p:nvSpPr>
        <p:spPr/>
        <p:txBody>
          <a:bodyPr/>
          <a:lstStyle/>
          <a:p>
            <a:r>
              <a:rPr lang="fr-CA" dirty="0">
                <a:solidFill>
                  <a:schemeClr val="tx1"/>
                </a:solidFill>
                <a:cs typeface="Times New Roman" panose="02020603050405020304" pitchFamily="18" charset="0"/>
              </a:rPr>
              <a:t>La mise en œuvre de la Déclaration est une étape importante sur la voie commune de la réconciliation et répond à l’appel </a:t>
            </a:r>
            <a:r>
              <a:rPr lang="fr-CA" dirty="0" smtClean="0">
                <a:solidFill>
                  <a:schemeClr val="tx1"/>
                </a:solidFill>
                <a:cs typeface="Times New Roman" panose="02020603050405020304" pitchFamily="18" charset="0"/>
              </a:rPr>
              <a:t/>
            </a:r>
            <a:br>
              <a:rPr lang="fr-CA" dirty="0" smtClean="0">
                <a:solidFill>
                  <a:schemeClr val="tx1"/>
                </a:solidFill>
                <a:cs typeface="Times New Roman" panose="02020603050405020304" pitchFamily="18" charset="0"/>
              </a:rPr>
            </a:br>
            <a:r>
              <a:rPr lang="fr-CA" dirty="0" smtClean="0">
                <a:solidFill>
                  <a:schemeClr val="tx1"/>
                </a:solidFill>
                <a:cs typeface="Times New Roman" panose="02020603050405020304" pitchFamily="18" charset="0"/>
              </a:rPr>
              <a:t>à </a:t>
            </a:r>
            <a:r>
              <a:rPr lang="fr-CA" dirty="0">
                <a:solidFill>
                  <a:schemeClr val="tx1"/>
                </a:solidFill>
                <a:cs typeface="Times New Roman" panose="02020603050405020304" pitchFamily="18" charset="0"/>
              </a:rPr>
              <a:t>l’action n</a:t>
            </a:r>
            <a:r>
              <a:rPr lang="fr-CA" baseline="30000" dirty="0">
                <a:solidFill>
                  <a:schemeClr val="tx1"/>
                </a:solidFill>
                <a:cs typeface="Times New Roman" panose="02020603050405020304" pitchFamily="18" charset="0"/>
              </a:rPr>
              <a:t>o</a:t>
            </a:r>
            <a:r>
              <a:rPr lang="fr-CA" dirty="0">
                <a:solidFill>
                  <a:schemeClr val="tx1"/>
                </a:solidFill>
                <a:cs typeface="Times New Roman" panose="02020603050405020304" pitchFamily="18" charset="0"/>
              </a:rPr>
              <a:t> 43 de la Commission </a:t>
            </a:r>
            <a:r>
              <a:rPr lang="fr-CA" dirty="0" smtClean="0">
                <a:solidFill>
                  <a:schemeClr val="tx1"/>
                </a:solidFill>
                <a:cs typeface="Times New Roman" panose="02020603050405020304" pitchFamily="18" charset="0"/>
              </a:rPr>
              <a:t>de </a:t>
            </a:r>
            <a:r>
              <a:rPr lang="fr-CA" dirty="0">
                <a:solidFill>
                  <a:schemeClr val="tx1"/>
                </a:solidFill>
                <a:cs typeface="Times New Roman" panose="02020603050405020304" pitchFamily="18" charset="0"/>
              </a:rPr>
              <a:t>vérité et réconciliation ainsi  qu’aux appels à la justice de l’Enquête nationale sur </a:t>
            </a:r>
            <a:r>
              <a:rPr lang="fr-CA" dirty="0" smtClean="0">
                <a:solidFill>
                  <a:schemeClr val="tx1"/>
                </a:solidFill>
                <a:cs typeface="Times New Roman" panose="02020603050405020304" pitchFamily="18" charset="0"/>
              </a:rPr>
              <a:t/>
            </a:r>
            <a:br>
              <a:rPr lang="fr-CA" dirty="0" smtClean="0">
                <a:solidFill>
                  <a:schemeClr val="tx1"/>
                </a:solidFill>
                <a:cs typeface="Times New Roman" panose="02020603050405020304" pitchFamily="18" charset="0"/>
              </a:rPr>
            </a:br>
            <a:r>
              <a:rPr lang="fr-CA" dirty="0" smtClean="0">
                <a:solidFill>
                  <a:schemeClr val="tx1"/>
                </a:solidFill>
                <a:cs typeface="Times New Roman" panose="02020603050405020304" pitchFamily="18" charset="0"/>
              </a:rPr>
              <a:t>les </a:t>
            </a:r>
            <a:r>
              <a:rPr lang="fr-CA" dirty="0">
                <a:solidFill>
                  <a:schemeClr val="tx1"/>
                </a:solidFill>
                <a:cs typeface="Times New Roman" panose="02020603050405020304" pitchFamily="18" charset="0"/>
              </a:rPr>
              <a:t>femmes et les filles autochtones disparues et assassinées.</a:t>
            </a:r>
          </a:p>
          <a:p>
            <a:pPr marL="0" indent="0">
              <a:buNone/>
            </a:pPr>
            <a:endParaRPr lang="fr-CA" dirty="0">
              <a:solidFill>
                <a:schemeClr val="tx1"/>
              </a:solidFill>
              <a:cs typeface="Times New Roman" panose="02020603050405020304" pitchFamily="18" charset="0"/>
            </a:endParaRPr>
          </a:p>
          <a:p>
            <a:pPr marL="114300" indent="0">
              <a:buNone/>
            </a:pPr>
            <a:endParaRPr lang="en-US" dirty="0">
              <a:solidFill>
                <a:schemeClr val="tx1"/>
              </a:solidFill>
              <a:cs typeface="Times New Roman" panose="02020603050405020304" pitchFamily="18" charset="0"/>
            </a:endParaRP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Tree>
    <p:extLst>
      <p:ext uri="{BB962C8B-B14F-4D97-AF65-F5344CB8AC3E}">
        <p14:creationId xmlns:p14="http://schemas.microsoft.com/office/powerpoint/2010/main" val="29192461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t>La mise en œuvre de la Déclaration</a:t>
            </a:r>
            <a:endParaRPr lang="en-CA" dirty="0"/>
          </a:p>
        </p:txBody>
      </p:sp>
      <p:sp>
        <p:nvSpPr>
          <p:cNvPr id="3" name="Text Placeholder 2"/>
          <p:cNvSpPr>
            <a:spLocks noGrp="1"/>
          </p:cNvSpPr>
          <p:nvPr>
            <p:ph type="body" idx="1"/>
          </p:nvPr>
        </p:nvSpPr>
        <p:spPr/>
        <p:txBody>
          <a:bodyPr/>
          <a:lstStyle/>
          <a:p>
            <a:r>
              <a:rPr lang="fr-CA" dirty="0">
                <a:solidFill>
                  <a:schemeClr val="tx1"/>
                </a:solidFill>
                <a:cs typeface="Times New Roman" panose="02020603050405020304" pitchFamily="18" charset="0"/>
              </a:rPr>
              <a:t>Depuis qu’il a donné son appui à la Déclaration des Nations Unies, le gouvernement du Canada, en partenariat avec </a:t>
            </a:r>
            <a:r>
              <a:rPr lang="fr-CA" dirty="0" smtClean="0">
                <a:solidFill>
                  <a:schemeClr val="tx1"/>
                </a:solidFill>
                <a:cs typeface="Times New Roman" panose="02020603050405020304" pitchFamily="18" charset="0"/>
              </a:rPr>
              <a:t/>
            </a:r>
            <a:br>
              <a:rPr lang="fr-CA" dirty="0" smtClean="0">
                <a:solidFill>
                  <a:schemeClr val="tx1"/>
                </a:solidFill>
                <a:cs typeface="Times New Roman" panose="02020603050405020304" pitchFamily="18" charset="0"/>
              </a:rPr>
            </a:br>
            <a:r>
              <a:rPr lang="fr-CA" dirty="0" smtClean="0">
                <a:solidFill>
                  <a:schemeClr val="tx1"/>
                </a:solidFill>
                <a:cs typeface="Times New Roman" panose="02020603050405020304" pitchFamily="18" charset="0"/>
              </a:rPr>
              <a:t>les </a:t>
            </a:r>
            <a:r>
              <a:rPr lang="fr-CA" dirty="0">
                <a:solidFill>
                  <a:schemeClr val="tx1"/>
                </a:solidFill>
                <a:cs typeface="Times New Roman" panose="02020603050405020304" pitchFamily="18" charset="0"/>
              </a:rPr>
              <a:t>peuples autochtones, a pris une série de mesures importantes qui contribuent à l’établissement de relations Couronne-Autochtones renouvelées et respectueuses </a:t>
            </a:r>
            <a:r>
              <a:rPr lang="fr-CA" dirty="0" smtClean="0">
                <a:solidFill>
                  <a:schemeClr val="tx1"/>
                </a:solidFill>
                <a:cs typeface="Times New Roman" panose="02020603050405020304" pitchFamily="18" charset="0"/>
              </a:rPr>
              <a:t/>
            </a:r>
            <a:br>
              <a:rPr lang="fr-CA" dirty="0" smtClean="0">
                <a:solidFill>
                  <a:schemeClr val="tx1"/>
                </a:solidFill>
                <a:cs typeface="Times New Roman" panose="02020603050405020304" pitchFamily="18" charset="0"/>
              </a:rPr>
            </a:br>
            <a:r>
              <a:rPr lang="fr-CA" dirty="0" smtClean="0">
                <a:solidFill>
                  <a:schemeClr val="tx1"/>
                </a:solidFill>
                <a:cs typeface="Times New Roman" panose="02020603050405020304" pitchFamily="18" charset="0"/>
              </a:rPr>
              <a:t>qui </a:t>
            </a:r>
            <a:r>
              <a:rPr lang="fr-CA" dirty="0">
                <a:solidFill>
                  <a:schemeClr val="tx1"/>
                </a:solidFill>
                <a:cs typeface="Times New Roman" panose="02020603050405020304" pitchFamily="18" charset="0"/>
              </a:rPr>
              <a:t>s’harmonisent avec l’article 35 de la </a:t>
            </a:r>
            <a:r>
              <a:rPr lang="fr-CA" i="1" dirty="0">
                <a:solidFill>
                  <a:schemeClr val="tx1"/>
                </a:solidFill>
                <a:cs typeface="Times New Roman" panose="02020603050405020304" pitchFamily="18" charset="0"/>
              </a:rPr>
              <a:t>Constitution </a:t>
            </a:r>
            <a:r>
              <a:rPr lang="fr-CA" i="1" dirty="0" smtClean="0">
                <a:solidFill>
                  <a:schemeClr val="tx1"/>
                </a:solidFill>
                <a:cs typeface="Times New Roman" panose="02020603050405020304" pitchFamily="18" charset="0"/>
              </a:rPr>
              <a:t/>
            </a:r>
            <a:br>
              <a:rPr lang="fr-CA" i="1" dirty="0" smtClean="0">
                <a:solidFill>
                  <a:schemeClr val="tx1"/>
                </a:solidFill>
                <a:cs typeface="Times New Roman" panose="02020603050405020304" pitchFamily="18" charset="0"/>
              </a:rPr>
            </a:br>
            <a:r>
              <a:rPr lang="fr-CA" dirty="0" smtClean="0">
                <a:solidFill>
                  <a:schemeClr val="tx1"/>
                </a:solidFill>
                <a:cs typeface="Times New Roman" panose="02020603050405020304" pitchFamily="18" charset="0"/>
              </a:rPr>
              <a:t>et </a:t>
            </a:r>
            <a:r>
              <a:rPr lang="fr-CA" dirty="0">
                <a:solidFill>
                  <a:schemeClr val="tx1"/>
                </a:solidFill>
                <a:cs typeface="Times New Roman" panose="02020603050405020304" pitchFamily="18" charset="0"/>
              </a:rPr>
              <a:t>la Déclaration.</a:t>
            </a:r>
          </a:p>
          <a:p>
            <a:endParaRPr lang="fr-CA" dirty="0">
              <a:solidFill>
                <a:schemeClr val="tx1"/>
              </a:solidFill>
              <a:cs typeface="Times New Roman" panose="02020603050405020304" pitchFamily="18" charset="0"/>
            </a:endParaRP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spTree>
    <p:extLst>
      <p:ext uri="{BB962C8B-B14F-4D97-AF65-F5344CB8AC3E}">
        <p14:creationId xmlns:p14="http://schemas.microsoft.com/office/powerpoint/2010/main" val="988132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t>La mise en œuvre de la Déclaration</a:t>
            </a:r>
            <a:endParaRPr lang="en-CA" dirty="0"/>
          </a:p>
        </p:txBody>
      </p:sp>
      <p:sp>
        <p:nvSpPr>
          <p:cNvPr id="3" name="Text Placeholder 2"/>
          <p:cNvSpPr>
            <a:spLocks noGrp="1"/>
          </p:cNvSpPr>
          <p:nvPr>
            <p:ph type="body" idx="1"/>
          </p:nvPr>
        </p:nvSpPr>
        <p:spPr/>
        <p:txBody>
          <a:bodyPr/>
          <a:lstStyle/>
          <a:p>
            <a:r>
              <a:rPr lang="fr-CA" dirty="0">
                <a:solidFill>
                  <a:schemeClr val="tx1"/>
                </a:solidFill>
                <a:cs typeface="Times New Roman" panose="02020603050405020304" pitchFamily="18" charset="0"/>
              </a:rPr>
              <a:t>Plusieurs politiques et directives ont été élaborées ou mises </a:t>
            </a:r>
            <a:r>
              <a:rPr lang="fr-CA" dirty="0" smtClean="0">
                <a:solidFill>
                  <a:schemeClr val="tx1"/>
                </a:solidFill>
                <a:cs typeface="Times New Roman" panose="02020603050405020304" pitchFamily="18" charset="0"/>
              </a:rPr>
              <a:t/>
            </a:r>
            <a:br>
              <a:rPr lang="fr-CA" dirty="0" smtClean="0">
                <a:solidFill>
                  <a:schemeClr val="tx1"/>
                </a:solidFill>
                <a:cs typeface="Times New Roman" panose="02020603050405020304" pitchFamily="18" charset="0"/>
              </a:rPr>
            </a:br>
            <a:r>
              <a:rPr lang="fr-CA" dirty="0" smtClean="0">
                <a:solidFill>
                  <a:schemeClr val="tx1"/>
                </a:solidFill>
                <a:cs typeface="Times New Roman" panose="02020603050405020304" pitchFamily="18" charset="0"/>
              </a:rPr>
              <a:t>à </a:t>
            </a:r>
            <a:r>
              <a:rPr lang="fr-CA" dirty="0">
                <a:solidFill>
                  <a:schemeClr val="tx1"/>
                </a:solidFill>
                <a:cs typeface="Times New Roman" panose="02020603050405020304" pitchFamily="18" charset="0"/>
              </a:rPr>
              <a:t>jour afin de refléter la Déclaration, en plus d’être compatibles avec le cadre constitutionnel canadien.</a:t>
            </a: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spTree>
    <p:extLst>
      <p:ext uri="{BB962C8B-B14F-4D97-AF65-F5344CB8AC3E}">
        <p14:creationId xmlns:p14="http://schemas.microsoft.com/office/powerpoint/2010/main" val="3329643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t>La mise en œuvre (suite)</a:t>
            </a:r>
            <a:endParaRPr lang="en-CA" dirty="0"/>
          </a:p>
        </p:txBody>
      </p:sp>
      <p:sp>
        <p:nvSpPr>
          <p:cNvPr id="3" name="Text Placeholder 2"/>
          <p:cNvSpPr>
            <a:spLocks noGrp="1"/>
          </p:cNvSpPr>
          <p:nvPr>
            <p:ph type="body" idx="1"/>
          </p:nvPr>
        </p:nvSpPr>
        <p:spPr>
          <a:xfrm>
            <a:off x="311700" y="1585609"/>
            <a:ext cx="8520600" cy="4178193"/>
          </a:xfrm>
        </p:spPr>
        <p:txBody>
          <a:bodyPr/>
          <a:lstStyle/>
          <a:p>
            <a:pPr lvl="0"/>
            <a:r>
              <a:rPr lang="fr-CA" dirty="0">
                <a:solidFill>
                  <a:schemeClr val="tx1"/>
                </a:solidFill>
                <a:cs typeface="Times New Roman" panose="02020603050405020304" pitchFamily="18" charset="0"/>
              </a:rPr>
              <a:t>Il y a un bon nombre de lois fédérales qui font allusion </a:t>
            </a:r>
            <a:r>
              <a:rPr lang="fr-CA" dirty="0" smtClean="0">
                <a:solidFill>
                  <a:schemeClr val="tx1"/>
                </a:solidFill>
                <a:cs typeface="Times New Roman" panose="02020603050405020304" pitchFamily="18" charset="0"/>
              </a:rPr>
              <a:t/>
            </a:r>
            <a:br>
              <a:rPr lang="fr-CA" dirty="0" smtClean="0">
                <a:solidFill>
                  <a:schemeClr val="tx1"/>
                </a:solidFill>
                <a:cs typeface="Times New Roman" panose="02020603050405020304" pitchFamily="18" charset="0"/>
              </a:rPr>
            </a:br>
            <a:r>
              <a:rPr lang="fr-CA" dirty="0" smtClean="0">
                <a:solidFill>
                  <a:schemeClr val="tx1"/>
                </a:solidFill>
                <a:cs typeface="Times New Roman" panose="02020603050405020304" pitchFamily="18" charset="0"/>
              </a:rPr>
              <a:t>à </a:t>
            </a:r>
            <a:r>
              <a:rPr lang="fr-CA" dirty="0">
                <a:solidFill>
                  <a:schemeClr val="tx1"/>
                </a:solidFill>
                <a:cs typeface="Times New Roman" panose="02020603050405020304" pitchFamily="18" charset="0"/>
              </a:rPr>
              <a:t>la Déclaration, et plusieurs autres qui reflètent divers éléments de la Déclaration :</a:t>
            </a:r>
          </a:p>
          <a:p>
            <a:pPr lvl="1">
              <a:lnSpc>
                <a:spcPct val="100000"/>
              </a:lnSpc>
              <a:spcBef>
                <a:spcPts val="600"/>
              </a:spcBef>
            </a:pPr>
            <a:r>
              <a:rPr lang="fr-CA" sz="2200" i="1" u="sng" dirty="0">
                <a:hlinkClick r:id="rId2"/>
              </a:rPr>
              <a:t>Loi concernant les enfants, les jeunes et les familles des Premières Nations, des Inuits et des Métis</a:t>
            </a:r>
            <a:r>
              <a:rPr lang="en-CA" sz="2200" i="1" dirty="0"/>
              <a:t> </a:t>
            </a:r>
            <a:r>
              <a:rPr lang="fr-CA" sz="2200" dirty="0">
                <a:solidFill>
                  <a:schemeClr val="tx1"/>
                </a:solidFill>
              </a:rPr>
              <a:t>(préambule et art.8</a:t>
            </a:r>
            <a:r>
              <a:rPr lang="fr-CA" sz="2200" dirty="0" smtClean="0">
                <a:solidFill>
                  <a:schemeClr val="tx1"/>
                </a:solidFill>
              </a:rPr>
              <a:t>)</a:t>
            </a:r>
            <a:endParaRPr lang="fr-CA" sz="2200" dirty="0">
              <a:solidFill>
                <a:schemeClr val="tx1"/>
              </a:solidFill>
            </a:endParaRP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Tree>
    <p:extLst>
      <p:ext uri="{BB962C8B-B14F-4D97-AF65-F5344CB8AC3E}">
        <p14:creationId xmlns:p14="http://schemas.microsoft.com/office/powerpoint/2010/main" val="24225429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t>La mise en œuvre (suite)</a:t>
            </a:r>
            <a:endParaRPr lang="en-CA" dirty="0"/>
          </a:p>
        </p:txBody>
      </p:sp>
      <p:sp>
        <p:nvSpPr>
          <p:cNvPr id="3" name="Text Placeholder 2"/>
          <p:cNvSpPr>
            <a:spLocks noGrp="1"/>
          </p:cNvSpPr>
          <p:nvPr>
            <p:ph type="body" idx="1"/>
          </p:nvPr>
        </p:nvSpPr>
        <p:spPr/>
        <p:txBody>
          <a:bodyPr/>
          <a:lstStyle/>
          <a:p>
            <a:pPr lvl="1">
              <a:lnSpc>
                <a:spcPct val="100000"/>
              </a:lnSpc>
              <a:spcBef>
                <a:spcPts val="600"/>
              </a:spcBef>
            </a:pPr>
            <a:r>
              <a:rPr lang="fr-CA" sz="2200" i="1" u="sng" dirty="0">
                <a:hlinkClick r:id="rId2"/>
              </a:rPr>
              <a:t>Loi modifiant la Loi sur les Indiens pour donner suite à la décision de la Cour supérieure du Québec dans l’affaire </a:t>
            </a:r>
            <a:r>
              <a:rPr lang="fr-CA" sz="2200" i="1" u="sng" dirty="0" err="1">
                <a:hlinkClick r:id="rId2"/>
              </a:rPr>
              <a:t>Descheneaux</a:t>
            </a:r>
            <a:r>
              <a:rPr lang="fr-CA" sz="2200" i="1" u="sng" dirty="0">
                <a:hlinkClick r:id="rId2"/>
              </a:rPr>
              <a:t> c. Canada (Procureur général</a:t>
            </a:r>
            <a:r>
              <a:rPr lang="fr-CA" sz="2200" i="1" u="sng" dirty="0">
                <a:solidFill>
                  <a:schemeClr val="tx1"/>
                </a:solidFill>
                <a:hlinkClick r:id="rId2"/>
              </a:rPr>
              <a:t>)</a:t>
            </a:r>
            <a:r>
              <a:rPr lang="en-CA" sz="2200" i="1" dirty="0">
                <a:solidFill>
                  <a:schemeClr val="tx1"/>
                </a:solidFill>
              </a:rPr>
              <a:t> </a:t>
            </a:r>
            <a:r>
              <a:rPr lang="fr-CA" sz="2200" dirty="0">
                <a:solidFill>
                  <a:schemeClr val="tx1"/>
                </a:solidFill>
              </a:rPr>
              <a:t>(paragraphe 11(2) sous « Consultations et rapports »)</a:t>
            </a:r>
          </a:p>
          <a:p>
            <a:pPr lvl="1">
              <a:lnSpc>
                <a:spcPct val="100000"/>
              </a:lnSpc>
              <a:spcBef>
                <a:spcPts val="600"/>
              </a:spcBef>
            </a:pPr>
            <a:r>
              <a:rPr lang="fr-CA" sz="2200" i="1" u="sng" dirty="0">
                <a:hlinkClick r:id="rId3"/>
              </a:rPr>
              <a:t>Loi sur la Régie canadienne de l’énergie</a:t>
            </a:r>
            <a:r>
              <a:rPr lang="fr-CA" sz="2200" i="1" dirty="0"/>
              <a:t> </a:t>
            </a:r>
            <a:r>
              <a:rPr lang="fr-CA" sz="2200" dirty="0">
                <a:solidFill>
                  <a:schemeClr val="tx1"/>
                </a:solidFill>
              </a:rPr>
              <a:t>(préambule)</a:t>
            </a:r>
          </a:p>
          <a:p>
            <a:pPr lvl="1">
              <a:lnSpc>
                <a:spcPct val="100000"/>
              </a:lnSpc>
              <a:spcBef>
                <a:spcPts val="600"/>
              </a:spcBef>
            </a:pPr>
            <a:r>
              <a:rPr lang="fr-CA" sz="2200" i="1" u="sng" dirty="0">
                <a:hlinkClick r:id="rId4"/>
              </a:rPr>
              <a:t>Loi sur le ministère des Relations Couronne-Autochtones et des Affaires du </a:t>
            </a:r>
            <a:r>
              <a:rPr lang="fr-CA" sz="2200" i="1" u="sng" dirty="0" smtClean="0">
                <a:hlinkClick r:id="rId4"/>
              </a:rPr>
              <a:t>Nord</a:t>
            </a:r>
            <a:endParaRPr lang="en-CA" sz="2200" dirty="0"/>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spTree>
    <p:extLst>
      <p:ext uri="{BB962C8B-B14F-4D97-AF65-F5344CB8AC3E}">
        <p14:creationId xmlns:p14="http://schemas.microsoft.com/office/powerpoint/2010/main" val="30255684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t>La mise en œuvre (suite)</a:t>
            </a:r>
            <a:endParaRPr lang="en-CA" dirty="0"/>
          </a:p>
        </p:txBody>
      </p:sp>
      <p:sp>
        <p:nvSpPr>
          <p:cNvPr id="3" name="Text Placeholder 2"/>
          <p:cNvSpPr>
            <a:spLocks noGrp="1"/>
          </p:cNvSpPr>
          <p:nvPr>
            <p:ph type="body" idx="1"/>
          </p:nvPr>
        </p:nvSpPr>
        <p:spPr/>
        <p:txBody>
          <a:bodyPr/>
          <a:lstStyle/>
          <a:p>
            <a:pPr lvl="1">
              <a:lnSpc>
                <a:spcPct val="100000"/>
              </a:lnSpc>
              <a:spcBef>
                <a:spcPts val="600"/>
              </a:spcBef>
            </a:pPr>
            <a:r>
              <a:rPr lang="fr-CA" sz="2200" i="1" u="sng" dirty="0">
                <a:hlinkClick r:id="rId2"/>
              </a:rPr>
              <a:t>Loi sur le ministère des Services aux Autochtones</a:t>
            </a:r>
            <a:r>
              <a:rPr lang="fr-CA" sz="2200" i="1" dirty="0"/>
              <a:t> </a:t>
            </a:r>
            <a:r>
              <a:rPr lang="fr-CA" sz="2200" dirty="0">
                <a:solidFill>
                  <a:schemeClr val="tx1"/>
                </a:solidFill>
              </a:rPr>
              <a:t>(préambule)</a:t>
            </a:r>
          </a:p>
          <a:p>
            <a:pPr lvl="1">
              <a:lnSpc>
                <a:spcPct val="100000"/>
              </a:lnSpc>
              <a:spcBef>
                <a:spcPts val="600"/>
              </a:spcBef>
            </a:pPr>
            <a:r>
              <a:rPr lang="fr-CA" sz="2200" i="1" u="sng" dirty="0">
                <a:hlinkClick r:id="rId3"/>
              </a:rPr>
              <a:t>Loi sur le ministère des Femmes et de l’Égalité des genres</a:t>
            </a:r>
            <a:r>
              <a:rPr lang="en-CA" sz="2200" dirty="0"/>
              <a:t> </a:t>
            </a:r>
            <a:r>
              <a:rPr lang="fr-CA" sz="2200" dirty="0">
                <a:solidFill>
                  <a:schemeClr val="tx1"/>
                </a:solidFill>
              </a:rPr>
              <a:t>(préambule)</a:t>
            </a:r>
          </a:p>
          <a:p>
            <a:pPr lvl="1">
              <a:lnSpc>
                <a:spcPct val="100000"/>
              </a:lnSpc>
              <a:spcBef>
                <a:spcPts val="600"/>
              </a:spcBef>
            </a:pPr>
            <a:r>
              <a:rPr lang="fr-CA" sz="2200" i="1" u="sng" dirty="0">
                <a:hlinkClick r:id="rId4"/>
              </a:rPr>
              <a:t>Loi sur la gestion des terres des premières nations</a:t>
            </a:r>
            <a:r>
              <a:rPr lang="en-CA" sz="2200" i="1" dirty="0"/>
              <a:t> </a:t>
            </a:r>
            <a:r>
              <a:rPr lang="fr-CA" sz="2200" dirty="0">
                <a:solidFill>
                  <a:schemeClr val="tx1"/>
                </a:solidFill>
              </a:rPr>
              <a:t>(préambule)</a:t>
            </a:r>
          </a:p>
          <a:p>
            <a:pPr lvl="1">
              <a:lnSpc>
                <a:spcPct val="100000"/>
              </a:lnSpc>
              <a:spcBef>
                <a:spcPts val="600"/>
              </a:spcBef>
            </a:pPr>
            <a:r>
              <a:rPr lang="fr-CA" sz="2200" i="1" u="sng" dirty="0">
                <a:hlinkClick r:id="rId5"/>
              </a:rPr>
              <a:t>Loi sur les langues autochtones</a:t>
            </a:r>
            <a:r>
              <a:rPr lang="en-CA" sz="2200" i="1" dirty="0"/>
              <a:t> </a:t>
            </a:r>
            <a:r>
              <a:rPr lang="en-CA" sz="2200" dirty="0">
                <a:solidFill>
                  <a:schemeClr val="tx1"/>
                </a:solidFill>
              </a:rPr>
              <a:t>(</a:t>
            </a:r>
            <a:r>
              <a:rPr lang="fr-CA" sz="2200" dirty="0">
                <a:solidFill>
                  <a:schemeClr val="tx1"/>
                </a:solidFill>
              </a:rPr>
              <a:t>préambule et article 5</a:t>
            </a:r>
            <a:r>
              <a:rPr lang="en-CA" sz="2200" dirty="0">
                <a:solidFill>
                  <a:schemeClr val="tx1"/>
                </a:solidFill>
              </a:rPr>
              <a:t>)</a:t>
            </a:r>
          </a:p>
          <a:p>
            <a:pPr lvl="1">
              <a:lnSpc>
                <a:spcPct val="100000"/>
              </a:lnSpc>
              <a:spcBef>
                <a:spcPts val="600"/>
              </a:spcBef>
            </a:pPr>
            <a:r>
              <a:rPr lang="fr-CA" sz="2200" i="1" u="sng" dirty="0">
                <a:hlinkClick r:id="rId6"/>
              </a:rPr>
              <a:t>Loi sur l’évaluation d’impact</a:t>
            </a:r>
            <a:r>
              <a:rPr lang="fr-CA" sz="2200" i="1" dirty="0"/>
              <a:t> </a:t>
            </a:r>
            <a:r>
              <a:rPr lang="en-CA" sz="2200" dirty="0">
                <a:solidFill>
                  <a:schemeClr val="tx1"/>
                </a:solidFill>
              </a:rPr>
              <a:t>(</a:t>
            </a:r>
            <a:r>
              <a:rPr lang="fr-CA" sz="2200" dirty="0">
                <a:solidFill>
                  <a:schemeClr val="tx1"/>
                </a:solidFill>
              </a:rPr>
              <a:t>préambule</a:t>
            </a:r>
            <a:r>
              <a:rPr lang="en-CA" sz="2200" dirty="0">
                <a:solidFill>
                  <a:schemeClr val="tx1"/>
                </a:solidFill>
              </a:rPr>
              <a:t>)</a:t>
            </a:r>
          </a:p>
          <a:p>
            <a:pPr lvl="1">
              <a:lnSpc>
                <a:spcPct val="100000"/>
              </a:lnSpc>
              <a:spcBef>
                <a:spcPts val="600"/>
              </a:spcBef>
            </a:pPr>
            <a:endParaRPr lang="en-CA" sz="2200" dirty="0"/>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spTree>
    <p:extLst>
      <p:ext uri="{BB962C8B-B14F-4D97-AF65-F5344CB8AC3E}">
        <p14:creationId xmlns:p14="http://schemas.microsoft.com/office/powerpoint/2010/main" val="2447116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solidFill>
                  <a:srgbClr val="2D3D3E"/>
                </a:solidFill>
              </a:rPr>
              <a:t>Progresser ensemble</a:t>
            </a:r>
            <a:endParaRPr lang="en-CA" dirty="0">
              <a:solidFill>
                <a:srgbClr val="2D3D3E"/>
              </a:solidFill>
            </a:endParaRPr>
          </a:p>
        </p:txBody>
      </p:sp>
      <p:sp>
        <p:nvSpPr>
          <p:cNvPr id="3" name="Text Placeholder 2"/>
          <p:cNvSpPr>
            <a:spLocks noGrp="1"/>
          </p:cNvSpPr>
          <p:nvPr>
            <p:ph type="body" idx="1"/>
          </p:nvPr>
        </p:nvSpPr>
        <p:spPr/>
        <p:txBody>
          <a:bodyPr/>
          <a:lstStyle/>
          <a:p>
            <a:pPr marL="114300" indent="0">
              <a:buNone/>
            </a:pPr>
            <a:r>
              <a:rPr lang="fr-CA" dirty="0">
                <a:solidFill>
                  <a:schemeClr val="tx1"/>
                </a:solidFill>
              </a:rPr>
              <a:t>Le gouvernement du Canada travaille en étroite collaboration avec les Premières Nations, les Inuits et les Métis en vue de bien comprendre leurs priorités, ce qui l’aidera à :</a:t>
            </a:r>
          </a:p>
          <a:p>
            <a:r>
              <a:rPr lang="fr-CA" dirty="0">
                <a:solidFill>
                  <a:schemeClr val="tx1"/>
                </a:solidFill>
              </a:rPr>
              <a:t>concevoir la première version du plan d’action; </a:t>
            </a:r>
          </a:p>
          <a:p>
            <a:r>
              <a:rPr lang="fr-CA" dirty="0">
                <a:solidFill>
                  <a:schemeClr val="tx1"/>
                </a:solidFill>
              </a:rPr>
              <a:t>cerner les mesures pouvant être prises pour assurer la compatibilité des lois fédérales avec la Déclaration.</a:t>
            </a:r>
          </a:p>
          <a:p>
            <a:pPr marL="114300" indent="0">
              <a:buNone/>
            </a:pPr>
            <a:endParaRPr lang="fr-CA" dirty="0">
              <a:solidFill>
                <a:schemeClr val="tx1"/>
              </a:solidFill>
            </a:endParaRP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Tree>
    <p:extLst>
      <p:ext uri="{BB962C8B-B14F-4D97-AF65-F5344CB8AC3E}">
        <p14:creationId xmlns:p14="http://schemas.microsoft.com/office/powerpoint/2010/main" val="32860851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solidFill>
                  <a:srgbClr val="2D3D3E"/>
                </a:solidFill>
              </a:rPr>
              <a:t>Progresser ensemble</a:t>
            </a:r>
            <a:endParaRPr lang="en-CA" dirty="0"/>
          </a:p>
        </p:txBody>
      </p:sp>
      <p:sp>
        <p:nvSpPr>
          <p:cNvPr id="3" name="Text Placeholder 2"/>
          <p:cNvSpPr>
            <a:spLocks noGrp="1"/>
          </p:cNvSpPr>
          <p:nvPr>
            <p:ph type="body" idx="1"/>
          </p:nvPr>
        </p:nvSpPr>
        <p:spPr/>
        <p:txBody>
          <a:bodyPr/>
          <a:lstStyle/>
          <a:p>
            <a:pPr marL="114300" indent="0">
              <a:buNone/>
            </a:pPr>
            <a:r>
              <a:rPr lang="fr-CA" dirty="0">
                <a:solidFill>
                  <a:schemeClr val="tx1"/>
                </a:solidFill>
              </a:rPr>
              <a:t>Il ne s’agit que de la première étape de l’élaboration du plan d’action avec les partenaires autochtones. </a:t>
            </a:r>
          </a:p>
          <a:p>
            <a:pPr marL="114300" indent="0">
              <a:buNone/>
            </a:pPr>
            <a:endParaRPr lang="fr-CA" dirty="0">
              <a:solidFill>
                <a:schemeClr val="tx1"/>
              </a:solidFill>
            </a:endParaRPr>
          </a:p>
          <a:p>
            <a:pPr marL="114300" indent="0">
              <a:buNone/>
            </a:pPr>
            <a:r>
              <a:rPr lang="fr-CA" dirty="0">
                <a:solidFill>
                  <a:schemeClr val="tx1"/>
                </a:solidFill>
              </a:rPr>
              <a:t>Il y aura un autre processus dans le cadre duquel les peuples autochtones collaboreront avec le gouvernement du Canada pour définir les mesures visant la mise en œuvre de la Déclaration, </a:t>
            </a:r>
            <a:r>
              <a:rPr lang="fr-CA" dirty="0" smtClean="0">
                <a:solidFill>
                  <a:schemeClr val="tx1"/>
                </a:solidFill>
              </a:rPr>
              <a:t/>
            </a:r>
            <a:br>
              <a:rPr lang="fr-CA" dirty="0" smtClean="0">
                <a:solidFill>
                  <a:schemeClr val="tx1"/>
                </a:solidFill>
              </a:rPr>
            </a:br>
            <a:r>
              <a:rPr lang="fr-CA" dirty="0" smtClean="0">
                <a:solidFill>
                  <a:schemeClr val="tx1"/>
                </a:solidFill>
              </a:rPr>
              <a:t>en </a:t>
            </a:r>
            <a:r>
              <a:rPr lang="fr-CA" dirty="0">
                <a:solidFill>
                  <a:schemeClr val="tx1"/>
                </a:solidFill>
              </a:rPr>
              <a:t>fonction des priorités énoncées dans la première version </a:t>
            </a:r>
            <a:r>
              <a:rPr lang="fr-CA" dirty="0" smtClean="0">
                <a:solidFill>
                  <a:schemeClr val="tx1"/>
                </a:solidFill>
              </a:rPr>
              <a:t/>
            </a:r>
            <a:br>
              <a:rPr lang="fr-CA" dirty="0" smtClean="0">
                <a:solidFill>
                  <a:schemeClr val="tx1"/>
                </a:solidFill>
              </a:rPr>
            </a:br>
            <a:r>
              <a:rPr lang="fr-CA" dirty="0" smtClean="0">
                <a:solidFill>
                  <a:schemeClr val="tx1"/>
                </a:solidFill>
              </a:rPr>
              <a:t>du </a:t>
            </a:r>
            <a:r>
              <a:rPr lang="fr-CA" dirty="0">
                <a:solidFill>
                  <a:schemeClr val="tx1"/>
                </a:solidFill>
              </a:rPr>
              <a:t>plan d’action.</a:t>
            </a:r>
            <a:endParaRPr lang="en-CA" dirty="0">
              <a:solidFill>
                <a:schemeClr val="tx1"/>
              </a:solidFill>
            </a:endParaRP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spTree>
    <p:extLst>
      <p:ext uri="{BB962C8B-B14F-4D97-AF65-F5344CB8AC3E}">
        <p14:creationId xmlns:p14="http://schemas.microsoft.com/office/powerpoint/2010/main" val="20677188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9473" y="859596"/>
            <a:ext cx="2145051" cy="2145051"/>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81899"/>
            <a:ext cx="9144000" cy="3571875"/>
          </a:xfrm>
          <a:prstGeom prst="rect">
            <a:avLst/>
          </a:prstGeom>
        </p:spPr>
      </p:pic>
      <p:sp>
        <p:nvSpPr>
          <p:cNvPr id="3" name="TextBox 2"/>
          <p:cNvSpPr txBox="1"/>
          <p:nvPr/>
        </p:nvSpPr>
        <p:spPr>
          <a:xfrm>
            <a:off x="1777430" y="3883632"/>
            <a:ext cx="5702157" cy="1015663"/>
          </a:xfrm>
          <a:prstGeom prst="rect">
            <a:avLst/>
          </a:prstGeom>
          <a:noFill/>
        </p:spPr>
        <p:txBody>
          <a:bodyPr wrap="square" rtlCol="0">
            <a:spAutoFit/>
          </a:bodyPr>
          <a:lstStyle/>
          <a:p>
            <a:pPr algn="ctr"/>
            <a:r>
              <a:rPr lang="fr-FR" sz="2000" b="1" dirty="0">
                <a:solidFill>
                  <a:schemeClr val="bg1"/>
                </a:solidFill>
              </a:rPr>
              <a:t>Pour davantage d’information au sujet </a:t>
            </a:r>
            <a:r>
              <a:rPr lang="fr-FR" sz="2000" b="1" dirty="0" smtClean="0">
                <a:solidFill>
                  <a:schemeClr val="bg1"/>
                </a:solidFill>
              </a:rPr>
              <a:t/>
            </a:r>
            <a:br>
              <a:rPr lang="fr-FR" sz="2000" b="1" dirty="0" smtClean="0">
                <a:solidFill>
                  <a:schemeClr val="bg1"/>
                </a:solidFill>
              </a:rPr>
            </a:br>
            <a:r>
              <a:rPr lang="fr-FR" sz="2000" b="1" dirty="0" smtClean="0">
                <a:solidFill>
                  <a:schemeClr val="bg1"/>
                </a:solidFill>
              </a:rPr>
              <a:t>de </a:t>
            </a:r>
            <a:r>
              <a:rPr lang="fr-FR" sz="2000" b="1" dirty="0">
                <a:solidFill>
                  <a:schemeClr val="bg1"/>
                </a:solidFill>
              </a:rPr>
              <a:t>la Déclaration et de la Loi, visitez</a:t>
            </a:r>
          </a:p>
          <a:p>
            <a:pPr algn="ctr"/>
            <a:r>
              <a:rPr lang="fr-FR" sz="2000" b="1" dirty="0">
                <a:solidFill>
                  <a:schemeClr val="bg1"/>
                </a:solidFill>
              </a:rPr>
              <a:t>Canada.ca/</a:t>
            </a:r>
            <a:r>
              <a:rPr lang="fr-FR" sz="2000" b="1" dirty="0" err="1">
                <a:solidFill>
                  <a:schemeClr val="bg1"/>
                </a:solidFill>
              </a:rPr>
              <a:t>Declaration</a:t>
            </a:r>
            <a:endParaRPr lang="en-CA" sz="2000" b="1" dirty="0">
              <a:solidFill>
                <a:schemeClr val="bg1"/>
              </a:solidFill>
            </a:endParaRP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solidFill>
                  <a:schemeClr val="bg1"/>
                </a:solidFill>
              </a:rPr>
              <a:t>19</a:t>
            </a:fld>
            <a:endParaRPr lang="en" dirty="0">
              <a:solidFill>
                <a:schemeClr val="bg1"/>
              </a:solidFill>
            </a:endParaRPr>
          </a:p>
        </p:txBody>
      </p:sp>
    </p:spTree>
    <p:extLst>
      <p:ext uri="{BB962C8B-B14F-4D97-AF65-F5344CB8AC3E}">
        <p14:creationId xmlns:p14="http://schemas.microsoft.com/office/powerpoint/2010/main" val="32950331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700" y="903032"/>
            <a:ext cx="8520600" cy="1192895"/>
          </a:xfrm>
        </p:spPr>
        <p:txBody>
          <a:bodyPr/>
          <a:lstStyle/>
          <a:p>
            <a:r>
              <a:rPr lang="fr-CA" dirty="0"/>
              <a:t>La Déclaration des Nations Unies </a:t>
            </a:r>
            <a:r>
              <a:rPr lang="fr-CA" dirty="0" smtClean="0"/>
              <a:t>sur </a:t>
            </a:r>
            <a:r>
              <a:rPr lang="fr-CA" dirty="0"/>
              <a:t>les droits des peuples autochtones</a:t>
            </a:r>
            <a:endParaRPr lang="en-CA" dirty="0"/>
          </a:p>
        </p:txBody>
      </p:sp>
      <p:sp>
        <p:nvSpPr>
          <p:cNvPr id="3" name="Text Placeholder 2"/>
          <p:cNvSpPr>
            <a:spLocks noGrp="1"/>
          </p:cNvSpPr>
          <p:nvPr>
            <p:ph type="body" idx="1"/>
          </p:nvPr>
        </p:nvSpPr>
        <p:spPr>
          <a:xfrm>
            <a:off x="311700" y="2178121"/>
            <a:ext cx="8520600" cy="2878696"/>
          </a:xfrm>
        </p:spPr>
        <p:txBody>
          <a:bodyPr/>
          <a:lstStyle/>
          <a:p>
            <a:pPr defTabSz="914400" fontAlgn="base">
              <a:spcAft>
                <a:spcPct val="0"/>
              </a:spcAft>
              <a:buClr>
                <a:srgbClr val="BA8000"/>
              </a:buClr>
              <a:buFont typeface="Arial" panose="020B0604020202020204" pitchFamily="34" charset="0"/>
              <a:buChar char="•"/>
            </a:pPr>
            <a:r>
              <a:rPr lang="fr-CA" dirty="0">
                <a:solidFill>
                  <a:schemeClr val="tx1"/>
                </a:solidFill>
                <a:cs typeface="Times New Roman" pitchFamily="18" charset="0"/>
              </a:rPr>
              <a:t>L’Assemblée générale des Nations Unies a adopté </a:t>
            </a:r>
            <a:r>
              <a:rPr lang="fr-CA" dirty="0" smtClean="0">
                <a:solidFill>
                  <a:schemeClr val="tx1"/>
                </a:solidFill>
                <a:cs typeface="Times New Roman" pitchFamily="18" charset="0"/>
              </a:rPr>
              <a:t/>
            </a:r>
            <a:br>
              <a:rPr lang="fr-CA" dirty="0" smtClean="0">
                <a:solidFill>
                  <a:schemeClr val="tx1"/>
                </a:solidFill>
                <a:cs typeface="Times New Roman" pitchFamily="18" charset="0"/>
              </a:rPr>
            </a:br>
            <a:r>
              <a:rPr lang="fr-CA" dirty="0" smtClean="0">
                <a:solidFill>
                  <a:schemeClr val="tx1"/>
                </a:solidFill>
                <a:cs typeface="Times New Roman" pitchFamily="18" charset="0"/>
              </a:rPr>
              <a:t>la </a:t>
            </a:r>
            <a:r>
              <a:rPr lang="fr-CA" dirty="0">
                <a:solidFill>
                  <a:schemeClr val="tx1"/>
                </a:solidFill>
                <a:cs typeface="Times New Roman" pitchFamily="18" charset="0"/>
              </a:rPr>
              <a:t>Déclaration en 2007. La Déclaration des Nations Unies </a:t>
            </a:r>
            <a:r>
              <a:rPr lang="fr-CA" dirty="0" smtClean="0">
                <a:solidFill>
                  <a:schemeClr val="tx1"/>
                </a:solidFill>
                <a:cs typeface="Times New Roman" pitchFamily="18" charset="0"/>
              </a:rPr>
              <a:t/>
            </a:r>
            <a:br>
              <a:rPr lang="fr-CA" dirty="0" smtClean="0">
                <a:solidFill>
                  <a:schemeClr val="tx1"/>
                </a:solidFill>
                <a:cs typeface="Times New Roman" pitchFamily="18" charset="0"/>
              </a:rPr>
            </a:br>
            <a:r>
              <a:rPr lang="fr-CA" dirty="0" smtClean="0">
                <a:solidFill>
                  <a:schemeClr val="tx1"/>
                </a:solidFill>
                <a:cs typeface="Times New Roman" pitchFamily="18" charset="0"/>
              </a:rPr>
              <a:t>est </a:t>
            </a:r>
            <a:r>
              <a:rPr lang="fr-CA" dirty="0">
                <a:solidFill>
                  <a:schemeClr val="tx1"/>
                </a:solidFill>
                <a:cs typeface="Times New Roman" pitchFamily="18" charset="0"/>
              </a:rPr>
              <a:t>une déclaration annexée à une résolution de l’Assemblée générale des Nations Unies; il ne s’agit ni d’un traité ni </a:t>
            </a:r>
            <a:r>
              <a:rPr lang="fr-CA" dirty="0" smtClean="0">
                <a:solidFill>
                  <a:schemeClr val="tx1"/>
                </a:solidFill>
                <a:cs typeface="Times New Roman" pitchFamily="18" charset="0"/>
              </a:rPr>
              <a:t/>
            </a:r>
            <a:br>
              <a:rPr lang="fr-CA" dirty="0" smtClean="0">
                <a:solidFill>
                  <a:schemeClr val="tx1"/>
                </a:solidFill>
                <a:cs typeface="Times New Roman" pitchFamily="18" charset="0"/>
              </a:rPr>
            </a:br>
            <a:r>
              <a:rPr lang="fr-CA" dirty="0" smtClean="0">
                <a:solidFill>
                  <a:schemeClr val="tx1"/>
                </a:solidFill>
                <a:cs typeface="Times New Roman" pitchFamily="18" charset="0"/>
              </a:rPr>
              <a:t>d’un </a:t>
            </a:r>
            <a:r>
              <a:rPr lang="fr-CA" dirty="0">
                <a:solidFill>
                  <a:schemeClr val="tx1"/>
                </a:solidFill>
                <a:cs typeface="Times New Roman" pitchFamily="18" charset="0"/>
              </a:rPr>
              <a:t>pacte ou d’un protocole et elle ne peut pas être </a:t>
            </a:r>
            <a:r>
              <a:rPr lang="fr-CA" dirty="0" smtClean="0">
                <a:solidFill>
                  <a:schemeClr val="tx1"/>
                </a:solidFill>
                <a:cs typeface="Times New Roman" pitchFamily="18" charset="0"/>
              </a:rPr>
              <a:t/>
            </a:r>
            <a:br>
              <a:rPr lang="fr-CA" dirty="0" smtClean="0">
                <a:solidFill>
                  <a:schemeClr val="tx1"/>
                </a:solidFill>
                <a:cs typeface="Times New Roman" pitchFamily="18" charset="0"/>
              </a:rPr>
            </a:br>
            <a:r>
              <a:rPr lang="fr-CA" dirty="0" smtClean="0">
                <a:solidFill>
                  <a:schemeClr val="tx1"/>
                </a:solidFill>
                <a:cs typeface="Times New Roman" pitchFamily="18" charset="0"/>
              </a:rPr>
              <a:t>signée </a:t>
            </a:r>
            <a:r>
              <a:rPr lang="fr-CA" dirty="0">
                <a:solidFill>
                  <a:schemeClr val="tx1"/>
                </a:solidFill>
                <a:cs typeface="Times New Roman" pitchFamily="18" charset="0"/>
              </a:rPr>
              <a:t>ni ratifiée.</a:t>
            </a:r>
          </a:p>
          <a:p>
            <a:pPr marL="0" indent="0" fontAlgn="base">
              <a:spcAft>
                <a:spcPct val="0"/>
              </a:spcAft>
              <a:buClr>
                <a:srgbClr val="BA8000"/>
              </a:buClr>
              <a:buNone/>
            </a:pPr>
            <a:endParaRPr lang="fr-CA" dirty="0">
              <a:solidFill>
                <a:schemeClr val="tx1"/>
              </a:solidFill>
              <a:cs typeface="Times New Roman" pitchFamily="18" charset="0"/>
            </a:endParaRPr>
          </a:p>
          <a:p>
            <a:pPr marL="0" lvl="0" indent="0" fontAlgn="base">
              <a:spcAft>
                <a:spcPct val="0"/>
              </a:spcAft>
              <a:buClr>
                <a:srgbClr val="BA8000"/>
              </a:buClr>
              <a:buNone/>
            </a:pPr>
            <a:endParaRPr lang="en-US" dirty="0">
              <a:solidFill>
                <a:srgbClr val="000000"/>
              </a:solidFill>
              <a:cs typeface="Times New Roman" pitchFamily="18" charset="0"/>
            </a:endParaRP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6016517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700" y="903032"/>
            <a:ext cx="8520600" cy="1192895"/>
          </a:xfrm>
        </p:spPr>
        <p:txBody>
          <a:bodyPr/>
          <a:lstStyle/>
          <a:p>
            <a:r>
              <a:rPr lang="fr-CA" dirty="0"/>
              <a:t>La Déclaration des Nations Unies sur les droits des peuples autochtones</a:t>
            </a:r>
            <a:endParaRPr lang="en-CA" dirty="0"/>
          </a:p>
        </p:txBody>
      </p:sp>
      <p:sp>
        <p:nvSpPr>
          <p:cNvPr id="3" name="Text Placeholder 2"/>
          <p:cNvSpPr>
            <a:spLocks noGrp="1"/>
          </p:cNvSpPr>
          <p:nvPr>
            <p:ph type="body" idx="1"/>
          </p:nvPr>
        </p:nvSpPr>
        <p:spPr>
          <a:xfrm>
            <a:off x="311700" y="2178121"/>
            <a:ext cx="8520600" cy="2878696"/>
          </a:xfrm>
        </p:spPr>
        <p:txBody>
          <a:bodyPr/>
          <a:lstStyle/>
          <a:p>
            <a:pPr defTabSz="914400" fontAlgn="base">
              <a:spcAft>
                <a:spcPct val="0"/>
              </a:spcAft>
              <a:buClr>
                <a:srgbClr val="BA8000"/>
              </a:buClr>
              <a:buFont typeface="Arial" panose="020B0604020202020204" pitchFamily="34" charset="0"/>
              <a:buChar char="•"/>
            </a:pPr>
            <a:r>
              <a:rPr lang="fr-CA" dirty="0">
                <a:solidFill>
                  <a:schemeClr val="tx1"/>
                </a:solidFill>
                <a:cs typeface="Times New Roman" pitchFamily="18" charset="0"/>
              </a:rPr>
              <a:t>La Déclaration est le fruit de près de 25 ans de collaboration entre les États membres de l’ONU et les peuples autochtones de partout dans le monde. Les dirigeants autochtones du Canada ont joué un rôle important dans son élaboration, notamment en ce qui a trait à la rédaction et à la  négociation.</a:t>
            </a:r>
          </a:p>
          <a:p>
            <a:pPr fontAlgn="base">
              <a:spcAft>
                <a:spcPct val="0"/>
              </a:spcAft>
              <a:buClr>
                <a:srgbClr val="BA8000"/>
              </a:buClr>
              <a:buFont typeface="Arial" panose="020B0604020202020204" pitchFamily="34" charset="0"/>
              <a:buChar char="•"/>
            </a:pPr>
            <a:endParaRPr lang="fr-CA" dirty="0">
              <a:solidFill>
                <a:schemeClr val="tx1"/>
              </a:solidFill>
              <a:cs typeface="Times New Roman" pitchFamily="18" charset="0"/>
            </a:endParaRP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Tree>
    <p:extLst>
      <p:ext uri="{BB962C8B-B14F-4D97-AF65-F5344CB8AC3E}">
        <p14:creationId xmlns:p14="http://schemas.microsoft.com/office/powerpoint/2010/main" val="19677230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700" y="903032"/>
            <a:ext cx="8520600" cy="1192895"/>
          </a:xfrm>
        </p:spPr>
        <p:txBody>
          <a:bodyPr/>
          <a:lstStyle/>
          <a:p>
            <a:r>
              <a:rPr lang="fr-CA" dirty="0"/>
              <a:t>La Déclaration des Nations Unies sur les droits des peuples autochtones</a:t>
            </a:r>
            <a:endParaRPr lang="en-CA" dirty="0"/>
          </a:p>
        </p:txBody>
      </p:sp>
      <p:sp>
        <p:nvSpPr>
          <p:cNvPr id="3" name="Text Placeholder 2"/>
          <p:cNvSpPr>
            <a:spLocks noGrp="1"/>
          </p:cNvSpPr>
          <p:nvPr>
            <p:ph type="body" idx="1"/>
          </p:nvPr>
        </p:nvSpPr>
        <p:spPr>
          <a:xfrm>
            <a:off x="311700" y="2178121"/>
            <a:ext cx="8520600" cy="2878696"/>
          </a:xfrm>
        </p:spPr>
        <p:txBody>
          <a:bodyPr/>
          <a:lstStyle/>
          <a:p>
            <a:pPr lvl="0" defTabSz="914400" fontAlgn="base">
              <a:spcAft>
                <a:spcPct val="0"/>
              </a:spcAft>
              <a:buClr>
                <a:srgbClr val="BA8000"/>
              </a:buClr>
              <a:buFont typeface="Arial" panose="020B0604020202020204" pitchFamily="34" charset="0"/>
              <a:buChar char="•"/>
            </a:pPr>
            <a:r>
              <a:rPr lang="fr-CA" dirty="0">
                <a:solidFill>
                  <a:schemeClr val="tx1"/>
                </a:solidFill>
                <a:cs typeface="Times New Roman" pitchFamily="18" charset="0"/>
              </a:rPr>
              <a:t>Elle contient 24 dispositions </a:t>
            </a:r>
            <a:r>
              <a:rPr lang="fr-CA" dirty="0" err="1">
                <a:solidFill>
                  <a:schemeClr val="tx1"/>
                </a:solidFill>
                <a:cs typeface="Times New Roman" pitchFamily="18" charset="0"/>
              </a:rPr>
              <a:t>préambulaires</a:t>
            </a:r>
            <a:r>
              <a:rPr lang="fr-CA" dirty="0">
                <a:solidFill>
                  <a:schemeClr val="tx1"/>
                </a:solidFill>
                <a:cs typeface="Times New Roman" pitchFamily="18" charset="0"/>
              </a:rPr>
              <a:t> et 46 articles </a:t>
            </a:r>
            <a:r>
              <a:rPr lang="fr-CA" dirty="0" smtClean="0">
                <a:solidFill>
                  <a:schemeClr val="tx1"/>
                </a:solidFill>
                <a:cs typeface="Times New Roman" pitchFamily="18" charset="0"/>
              </a:rPr>
              <a:t/>
            </a:r>
            <a:br>
              <a:rPr lang="fr-CA" dirty="0" smtClean="0">
                <a:solidFill>
                  <a:schemeClr val="tx1"/>
                </a:solidFill>
                <a:cs typeface="Times New Roman" pitchFamily="18" charset="0"/>
              </a:rPr>
            </a:br>
            <a:r>
              <a:rPr lang="fr-CA" dirty="0" smtClean="0">
                <a:solidFill>
                  <a:schemeClr val="tx1"/>
                </a:solidFill>
                <a:cs typeface="Times New Roman" pitchFamily="18" charset="0"/>
              </a:rPr>
              <a:t>qui </a:t>
            </a:r>
            <a:r>
              <a:rPr lang="fr-CA" dirty="0">
                <a:solidFill>
                  <a:schemeClr val="tx1"/>
                </a:solidFill>
                <a:cs typeface="Times New Roman" pitchFamily="18" charset="0"/>
              </a:rPr>
              <a:t>énoncent les normes minimales nécessaires à la survie, </a:t>
            </a:r>
            <a:r>
              <a:rPr lang="fr-CA" dirty="0" smtClean="0">
                <a:solidFill>
                  <a:schemeClr val="tx1"/>
                </a:solidFill>
                <a:cs typeface="Times New Roman" pitchFamily="18" charset="0"/>
              </a:rPr>
              <a:t/>
            </a:r>
            <a:br>
              <a:rPr lang="fr-CA" dirty="0" smtClean="0">
                <a:solidFill>
                  <a:schemeClr val="tx1"/>
                </a:solidFill>
                <a:cs typeface="Times New Roman" pitchFamily="18" charset="0"/>
              </a:rPr>
            </a:br>
            <a:r>
              <a:rPr lang="fr-CA" dirty="0" smtClean="0">
                <a:solidFill>
                  <a:schemeClr val="tx1"/>
                </a:solidFill>
                <a:cs typeface="Times New Roman" pitchFamily="18" charset="0"/>
              </a:rPr>
              <a:t>à </a:t>
            </a:r>
            <a:r>
              <a:rPr lang="fr-CA" dirty="0">
                <a:solidFill>
                  <a:schemeClr val="tx1"/>
                </a:solidFill>
                <a:cs typeface="Times New Roman" pitchFamily="18" charset="0"/>
              </a:rPr>
              <a:t>la dignité et au bien-être des peuples autochtones du monde, y compris les droits liés à la gouvernance, à la santé, </a:t>
            </a:r>
            <a:r>
              <a:rPr lang="fr-CA" dirty="0" smtClean="0">
                <a:solidFill>
                  <a:schemeClr val="tx1"/>
                </a:solidFill>
                <a:cs typeface="Times New Roman" pitchFamily="18" charset="0"/>
              </a:rPr>
              <a:t/>
            </a:r>
            <a:br>
              <a:rPr lang="fr-CA" dirty="0" smtClean="0">
                <a:solidFill>
                  <a:schemeClr val="tx1"/>
                </a:solidFill>
                <a:cs typeface="Times New Roman" pitchFamily="18" charset="0"/>
              </a:rPr>
            </a:br>
            <a:r>
              <a:rPr lang="fr-CA" dirty="0" smtClean="0">
                <a:solidFill>
                  <a:schemeClr val="tx1"/>
                </a:solidFill>
                <a:cs typeface="Times New Roman" pitchFamily="18" charset="0"/>
              </a:rPr>
              <a:t>à </a:t>
            </a:r>
            <a:r>
              <a:rPr lang="fr-CA" dirty="0">
                <a:solidFill>
                  <a:schemeClr val="tx1"/>
                </a:solidFill>
                <a:cs typeface="Times New Roman" pitchFamily="18" charset="0"/>
              </a:rPr>
              <a:t>la communauté, à la culture, à la langue, aux terres, territoires et ressources, et à l’enseignement.</a:t>
            </a: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Tree>
    <p:extLst>
      <p:ext uri="{BB962C8B-B14F-4D97-AF65-F5344CB8AC3E}">
        <p14:creationId xmlns:p14="http://schemas.microsoft.com/office/powerpoint/2010/main" val="12424714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311700" y="903033"/>
            <a:ext cx="8520600" cy="699488"/>
          </a:xfrm>
        </p:spPr>
        <p:txBody>
          <a:bodyPr/>
          <a:lstStyle/>
          <a:p>
            <a:r>
              <a:rPr lang="en-CA" dirty="0" err="1"/>
              <a:t>Thèmes</a:t>
            </a:r>
            <a:r>
              <a:rPr lang="en-CA" dirty="0"/>
              <a:t> et articles</a:t>
            </a:r>
          </a:p>
        </p:txBody>
      </p:sp>
      <p:grpSp>
        <p:nvGrpSpPr>
          <p:cNvPr id="6" name="Group 5"/>
          <p:cNvGrpSpPr/>
          <p:nvPr/>
        </p:nvGrpSpPr>
        <p:grpSpPr>
          <a:xfrm>
            <a:off x="298487" y="1435621"/>
            <a:ext cx="2023398" cy="3983957"/>
            <a:chOff x="68147" y="531595"/>
            <a:chExt cx="2023398" cy="1198747"/>
          </a:xfrm>
        </p:grpSpPr>
        <p:sp>
          <p:nvSpPr>
            <p:cNvPr id="7" name="Rectangle 6"/>
            <p:cNvSpPr/>
            <p:nvPr/>
          </p:nvSpPr>
          <p:spPr>
            <a:xfrm>
              <a:off x="68147" y="581814"/>
              <a:ext cx="1914214" cy="1148528"/>
            </a:xfrm>
            <a:prstGeom prst="rect">
              <a:avLst/>
            </a:prstGeom>
            <a:solidFill>
              <a:srgbClr val="2D3D3E"/>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8" name="TextBox 7"/>
            <p:cNvSpPr txBox="1"/>
            <p:nvPr/>
          </p:nvSpPr>
          <p:spPr>
            <a:xfrm>
              <a:off x="177331" y="531595"/>
              <a:ext cx="1914214" cy="11485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r>
                <a:rPr lang="fr-CA" sz="2000" b="1" dirty="0">
                  <a:solidFill>
                    <a:sysClr val="window" lastClr="FFFFFF"/>
                  </a:solidFill>
                  <a:latin typeface="Calibri"/>
                </a:rPr>
                <a:t>Principes généraux </a:t>
              </a:r>
            </a:p>
            <a:p>
              <a:pPr lvl="0"/>
              <a:r>
                <a:rPr lang="fr-CA" sz="2000" dirty="0">
                  <a:solidFill>
                    <a:sysClr val="window" lastClr="FFFFFF"/>
                  </a:solidFill>
                  <a:latin typeface="Calibri"/>
                </a:rPr>
                <a:t>(5 articles sur l’égalité et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la </a:t>
              </a:r>
              <a:r>
                <a:rPr lang="fr-CA" sz="2000" dirty="0">
                  <a:solidFill>
                    <a:sysClr val="window" lastClr="FFFFFF"/>
                  </a:solidFill>
                  <a:latin typeface="Calibri"/>
                </a:rPr>
                <a:t>non-discrimination, les droits individuels et collectifs, etc.)</a:t>
              </a:r>
            </a:p>
            <a:p>
              <a:pPr lvl="0"/>
              <a:endParaRPr lang="en-US" sz="2000" dirty="0">
                <a:solidFill>
                  <a:sysClr val="window" lastClr="FFFFFF"/>
                </a:solidFill>
                <a:latin typeface="Calibri"/>
              </a:endParaRPr>
            </a:p>
          </p:txBody>
        </p:sp>
      </p:grpSp>
      <p:sp>
        <p:nvSpPr>
          <p:cNvPr id="9" name="Rectangle 8"/>
          <p:cNvSpPr/>
          <p:nvPr/>
        </p:nvSpPr>
        <p:spPr>
          <a:xfrm>
            <a:off x="2431069" y="1602520"/>
            <a:ext cx="2796024" cy="3817056"/>
          </a:xfrm>
          <a:prstGeom prst="rect">
            <a:avLst/>
          </a:prstGeom>
          <a:solidFill>
            <a:srgbClr val="427A64"/>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10" name="Rectangle 9"/>
          <p:cNvSpPr/>
          <p:nvPr/>
        </p:nvSpPr>
        <p:spPr>
          <a:xfrm>
            <a:off x="2552249" y="1784251"/>
            <a:ext cx="2538365" cy="1938992"/>
          </a:xfrm>
          <a:prstGeom prst="rect">
            <a:avLst/>
          </a:prstGeom>
        </p:spPr>
        <p:txBody>
          <a:bodyPr wrap="square">
            <a:spAutoFit/>
          </a:bodyPr>
          <a:lstStyle/>
          <a:p>
            <a:pPr lvl="0"/>
            <a:r>
              <a:rPr lang="fr-CA" sz="2000" b="1" dirty="0">
                <a:solidFill>
                  <a:sysClr val="window" lastClr="FFFFFF"/>
                </a:solidFill>
                <a:latin typeface="Calibri"/>
              </a:rPr>
              <a:t>Autodétermination, autonomie gouvernementale </a:t>
            </a:r>
            <a:r>
              <a:rPr lang="fr-CA" sz="2000" b="1" dirty="0" smtClean="0">
                <a:solidFill>
                  <a:sysClr val="window" lastClr="FFFFFF"/>
                </a:solidFill>
                <a:latin typeface="Calibri"/>
              </a:rPr>
              <a:t/>
            </a:r>
            <a:br>
              <a:rPr lang="fr-CA" sz="2000" b="1" dirty="0" smtClean="0">
                <a:solidFill>
                  <a:sysClr val="window" lastClr="FFFFFF"/>
                </a:solidFill>
                <a:latin typeface="Calibri"/>
              </a:rPr>
            </a:br>
            <a:r>
              <a:rPr lang="fr-CA" sz="2000" b="1" dirty="0" smtClean="0">
                <a:solidFill>
                  <a:sysClr val="window" lastClr="FFFFFF"/>
                </a:solidFill>
                <a:latin typeface="Calibri"/>
              </a:rPr>
              <a:t>et </a:t>
            </a:r>
            <a:r>
              <a:rPr lang="fr-CA" sz="2000" b="1" dirty="0">
                <a:solidFill>
                  <a:sysClr val="window" lastClr="FFFFFF"/>
                </a:solidFill>
                <a:latin typeface="Calibri"/>
              </a:rPr>
              <a:t>reconnaissance </a:t>
            </a:r>
            <a:r>
              <a:rPr lang="fr-CA" sz="2000" b="1" dirty="0" smtClean="0">
                <a:solidFill>
                  <a:sysClr val="window" lastClr="FFFFFF"/>
                </a:solidFill>
                <a:latin typeface="Calibri"/>
              </a:rPr>
              <a:t/>
            </a:r>
            <a:br>
              <a:rPr lang="fr-CA" sz="2000" b="1" dirty="0" smtClean="0">
                <a:solidFill>
                  <a:sysClr val="window" lastClr="FFFFFF"/>
                </a:solidFill>
                <a:latin typeface="Calibri"/>
              </a:rPr>
            </a:br>
            <a:r>
              <a:rPr lang="fr-CA" sz="2000" b="1" dirty="0" smtClean="0">
                <a:solidFill>
                  <a:sysClr val="window" lastClr="FFFFFF"/>
                </a:solidFill>
                <a:latin typeface="Calibri"/>
              </a:rPr>
              <a:t>des </a:t>
            </a:r>
            <a:r>
              <a:rPr lang="fr-CA" sz="2000" b="1" dirty="0">
                <a:solidFill>
                  <a:sysClr val="window" lastClr="FFFFFF"/>
                </a:solidFill>
                <a:latin typeface="Calibri"/>
              </a:rPr>
              <a:t>traités </a:t>
            </a:r>
          </a:p>
          <a:p>
            <a:pPr lvl="0"/>
            <a:r>
              <a:rPr lang="fr-CA" sz="2000" dirty="0">
                <a:solidFill>
                  <a:sysClr val="window" lastClr="FFFFFF"/>
                </a:solidFill>
                <a:latin typeface="Calibri"/>
              </a:rPr>
              <a:t>(3 articles)</a:t>
            </a:r>
          </a:p>
        </p:txBody>
      </p:sp>
      <p:sp>
        <p:nvSpPr>
          <p:cNvPr id="11" name="Rectangle 10"/>
          <p:cNvSpPr/>
          <p:nvPr/>
        </p:nvSpPr>
        <p:spPr>
          <a:xfrm>
            <a:off x="5376275" y="1585266"/>
            <a:ext cx="2796024" cy="3817056"/>
          </a:xfrm>
          <a:prstGeom prst="rect">
            <a:avLst/>
          </a:prstGeom>
          <a:solidFill>
            <a:srgbClr val="2D3D3E"/>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12" name="Rectangle 11"/>
          <p:cNvSpPr/>
          <p:nvPr/>
        </p:nvSpPr>
        <p:spPr>
          <a:xfrm>
            <a:off x="5497455" y="1766997"/>
            <a:ext cx="2538365" cy="2862322"/>
          </a:xfrm>
          <a:prstGeom prst="rect">
            <a:avLst/>
          </a:prstGeom>
        </p:spPr>
        <p:txBody>
          <a:bodyPr wrap="square">
            <a:spAutoFit/>
          </a:bodyPr>
          <a:lstStyle/>
          <a:p>
            <a:pPr lvl="0"/>
            <a:r>
              <a:rPr lang="fr-CA" sz="2000" b="1" dirty="0">
                <a:solidFill>
                  <a:sysClr val="window" lastClr="FFFFFF"/>
                </a:solidFill>
                <a:latin typeface="Calibri"/>
              </a:rPr>
              <a:t>Mise en œuvre </a:t>
            </a:r>
            <a:r>
              <a:rPr lang="fr-CA" sz="2000" b="1" dirty="0" smtClean="0">
                <a:solidFill>
                  <a:sysClr val="window" lastClr="FFFFFF"/>
                </a:solidFill>
                <a:latin typeface="Calibri"/>
              </a:rPr>
              <a:t/>
            </a:r>
            <a:br>
              <a:rPr lang="fr-CA" sz="2000" b="1" dirty="0" smtClean="0">
                <a:solidFill>
                  <a:sysClr val="window" lastClr="FFFFFF"/>
                </a:solidFill>
                <a:latin typeface="Calibri"/>
              </a:rPr>
            </a:br>
            <a:r>
              <a:rPr lang="fr-CA" sz="2000" b="1" dirty="0" smtClean="0">
                <a:solidFill>
                  <a:sysClr val="window" lastClr="FFFFFF"/>
                </a:solidFill>
                <a:latin typeface="Calibri"/>
              </a:rPr>
              <a:t>et </a:t>
            </a:r>
            <a:r>
              <a:rPr lang="fr-CA" sz="2000" b="1" dirty="0">
                <a:solidFill>
                  <a:sysClr val="window" lastClr="FFFFFF"/>
                </a:solidFill>
                <a:latin typeface="Calibri"/>
              </a:rPr>
              <a:t>réparation</a:t>
            </a:r>
          </a:p>
          <a:p>
            <a:pPr lvl="0"/>
            <a:r>
              <a:rPr lang="fr-CA" sz="2000" dirty="0">
                <a:solidFill>
                  <a:sysClr val="window" lastClr="FFFFFF"/>
                </a:solidFill>
                <a:latin typeface="Calibri"/>
              </a:rPr>
              <a:t>(6 articles sur la prise des mesures appropriées, le règlement des conflits, l’assistance financière et technique, etc.)</a:t>
            </a:r>
          </a:p>
        </p:txBody>
      </p:sp>
      <p:sp>
        <p:nvSpPr>
          <p:cNvPr id="4" name="Slide Number Placeholder 3"/>
          <p:cNvSpPr>
            <a:spLocks noGrp="1"/>
          </p:cNvSpPr>
          <p:nvPr>
            <p:ph type="sldNum" idx="12"/>
          </p:nvPr>
        </p:nvSpPr>
        <p:spPr>
          <a:xfrm>
            <a:off x="8321482" y="4663217"/>
            <a:ext cx="548700" cy="393600"/>
          </a:xfrm>
        </p:spPr>
        <p:txBody>
          <a:bodyPr/>
          <a:lstStyle/>
          <a:p>
            <a:pPr marL="0" lvl="0" indent="0" algn="r" rtl="0">
              <a:spcBef>
                <a:spcPts val="0"/>
              </a:spcBef>
              <a:spcAft>
                <a:spcPts val="0"/>
              </a:spcAft>
              <a:buNone/>
            </a:pPr>
            <a:fld id="{00000000-1234-1234-1234-123412341234}" type="slidenum">
              <a:rPr lang="en" smtClean="0"/>
              <a:t>5</a:t>
            </a:fld>
            <a:endParaRPr lang="en" dirty="0"/>
          </a:p>
        </p:txBody>
      </p:sp>
    </p:spTree>
    <p:extLst>
      <p:ext uri="{BB962C8B-B14F-4D97-AF65-F5344CB8AC3E}">
        <p14:creationId xmlns:p14="http://schemas.microsoft.com/office/powerpoint/2010/main" val="6276274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311700" y="903033"/>
            <a:ext cx="8520600" cy="699488"/>
          </a:xfrm>
        </p:spPr>
        <p:txBody>
          <a:bodyPr/>
          <a:lstStyle/>
          <a:p>
            <a:r>
              <a:rPr lang="en-CA" dirty="0" err="1"/>
              <a:t>Thèmes</a:t>
            </a:r>
            <a:r>
              <a:rPr lang="en-CA" dirty="0"/>
              <a:t> et articles</a:t>
            </a:r>
          </a:p>
        </p:txBody>
      </p:sp>
      <p:grpSp>
        <p:nvGrpSpPr>
          <p:cNvPr id="6" name="Group 5"/>
          <p:cNvGrpSpPr/>
          <p:nvPr/>
        </p:nvGrpSpPr>
        <p:grpSpPr>
          <a:xfrm>
            <a:off x="298485" y="1602520"/>
            <a:ext cx="2995064" cy="3817056"/>
            <a:chOff x="68146" y="581814"/>
            <a:chExt cx="2528741" cy="1148528"/>
          </a:xfrm>
        </p:grpSpPr>
        <p:sp>
          <p:nvSpPr>
            <p:cNvPr id="7" name="Rectangle 6"/>
            <p:cNvSpPr/>
            <p:nvPr/>
          </p:nvSpPr>
          <p:spPr>
            <a:xfrm>
              <a:off x="68146" y="581814"/>
              <a:ext cx="2528741" cy="1148528"/>
            </a:xfrm>
            <a:prstGeom prst="rect">
              <a:avLst/>
            </a:prstGeom>
            <a:solidFill>
              <a:srgbClr val="2D3D3E"/>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8" name="TextBox 7"/>
            <p:cNvSpPr txBox="1"/>
            <p:nvPr/>
          </p:nvSpPr>
          <p:spPr>
            <a:xfrm>
              <a:off x="177331" y="614680"/>
              <a:ext cx="2419556" cy="102056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r>
                <a:rPr lang="fr-CA" sz="2000" b="1" dirty="0">
                  <a:solidFill>
                    <a:sysClr val="window" lastClr="FFFFFF"/>
                  </a:solidFill>
                  <a:latin typeface="Calibri"/>
                </a:rPr>
                <a:t>Terres, territoires et ressources</a:t>
              </a:r>
            </a:p>
            <a:p>
              <a:pPr lvl="0"/>
              <a:r>
                <a:rPr lang="fr-CA" sz="2000" dirty="0">
                  <a:solidFill>
                    <a:sysClr val="window" lastClr="FFFFFF"/>
                  </a:solidFill>
                  <a:latin typeface="Calibri"/>
                </a:rPr>
                <a:t>(6 articles sur la propriété, la protection contre la réinstallation, l’utilisation à des fins militaires, l’obligation de statuer sur les droits, l’indemnisation pour les terres prises sans consentement, le CPLCC, etc.)</a:t>
              </a:r>
            </a:p>
          </p:txBody>
        </p:sp>
      </p:grpSp>
      <p:sp>
        <p:nvSpPr>
          <p:cNvPr id="9" name="Rectangle 8"/>
          <p:cNvSpPr/>
          <p:nvPr/>
        </p:nvSpPr>
        <p:spPr>
          <a:xfrm>
            <a:off x="3498129" y="1611858"/>
            <a:ext cx="2333786" cy="3817056"/>
          </a:xfrm>
          <a:prstGeom prst="rect">
            <a:avLst/>
          </a:prstGeom>
          <a:solidFill>
            <a:srgbClr val="427A64"/>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10" name="Rectangle 9"/>
          <p:cNvSpPr/>
          <p:nvPr/>
        </p:nvSpPr>
        <p:spPr>
          <a:xfrm>
            <a:off x="3631249" y="1694447"/>
            <a:ext cx="2538365" cy="2308324"/>
          </a:xfrm>
          <a:prstGeom prst="rect">
            <a:avLst/>
          </a:prstGeom>
        </p:spPr>
        <p:txBody>
          <a:bodyPr wrap="square">
            <a:spAutoFit/>
          </a:bodyPr>
          <a:lstStyle/>
          <a:p>
            <a:pPr lvl="0"/>
            <a:r>
              <a:rPr lang="fr-CA" sz="2000" b="1" dirty="0">
                <a:solidFill>
                  <a:sysClr val="window" lastClr="FFFFFF"/>
                </a:solidFill>
                <a:latin typeface="Calibri"/>
              </a:rPr>
              <a:t>Environnement </a:t>
            </a:r>
          </a:p>
          <a:p>
            <a:pPr lvl="0"/>
            <a:r>
              <a:rPr lang="fr-CA" sz="2000" dirty="0">
                <a:solidFill>
                  <a:sysClr val="window" lastClr="FFFFFF"/>
                </a:solidFill>
                <a:latin typeface="Calibri"/>
              </a:rPr>
              <a:t>(1 article sur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la </a:t>
            </a:r>
            <a:r>
              <a:rPr lang="fr-CA" sz="2000" dirty="0">
                <a:solidFill>
                  <a:sysClr val="window" lastClr="FFFFFF"/>
                </a:solidFill>
                <a:latin typeface="Calibri"/>
              </a:rPr>
              <a:t>préservation et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la </a:t>
            </a:r>
            <a:r>
              <a:rPr lang="fr-CA" sz="2000" dirty="0">
                <a:solidFill>
                  <a:sysClr val="window" lastClr="FFFFFF"/>
                </a:solidFill>
                <a:latin typeface="Calibri"/>
              </a:rPr>
              <a:t>protection de l’environnement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sur </a:t>
            </a:r>
            <a:r>
              <a:rPr lang="fr-CA" sz="2000" dirty="0">
                <a:solidFill>
                  <a:sysClr val="window" lastClr="FFFFFF"/>
                </a:solidFill>
                <a:latin typeface="Calibri"/>
              </a:rPr>
              <a:t>les terres autochtones)</a:t>
            </a:r>
          </a:p>
        </p:txBody>
      </p:sp>
      <p:sp>
        <p:nvSpPr>
          <p:cNvPr id="11" name="Rectangle 10"/>
          <p:cNvSpPr/>
          <p:nvPr/>
        </p:nvSpPr>
        <p:spPr>
          <a:xfrm>
            <a:off x="6036276" y="1602520"/>
            <a:ext cx="2925344" cy="3817056"/>
          </a:xfrm>
          <a:prstGeom prst="rect">
            <a:avLst/>
          </a:prstGeom>
          <a:solidFill>
            <a:srgbClr val="2D3D3E"/>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12" name="Rectangle 11"/>
          <p:cNvSpPr/>
          <p:nvPr/>
        </p:nvSpPr>
        <p:spPr>
          <a:xfrm>
            <a:off x="6169614" y="1711748"/>
            <a:ext cx="2742727" cy="3600986"/>
          </a:xfrm>
          <a:prstGeom prst="rect">
            <a:avLst/>
          </a:prstGeom>
        </p:spPr>
        <p:txBody>
          <a:bodyPr wrap="square">
            <a:spAutoFit/>
          </a:bodyPr>
          <a:lstStyle/>
          <a:p>
            <a:pPr lvl="0"/>
            <a:r>
              <a:rPr lang="fr-CA" sz="2400" b="1" dirty="0">
                <a:solidFill>
                  <a:sysClr val="window" lastClr="FFFFFF"/>
                </a:solidFill>
                <a:latin typeface="Calibri"/>
              </a:rPr>
              <a:t>Droits civils et politiques</a:t>
            </a:r>
          </a:p>
          <a:p>
            <a:pPr lvl="0"/>
            <a:r>
              <a:rPr lang="fr-CA" sz="2000" dirty="0">
                <a:solidFill>
                  <a:sysClr val="window" lastClr="FFFFFF"/>
                </a:solidFill>
                <a:latin typeface="Calibri"/>
              </a:rPr>
              <a:t>(7 articles sur l’identité, l’appartenance à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la </a:t>
            </a:r>
            <a:r>
              <a:rPr lang="fr-CA" sz="2000" dirty="0">
                <a:solidFill>
                  <a:sysClr val="window" lastClr="FFFFFF"/>
                </a:solidFill>
                <a:latin typeface="Calibri"/>
              </a:rPr>
              <a:t>communauté, </a:t>
            </a:r>
            <a:r>
              <a:rPr lang="fr-CA" sz="2000" dirty="0" smtClean="0">
                <a:solidFill>
                  <a:sysClr val="window" lastClr="FFFFFF"/>
                </a:solidFill>
                <a:latin typeface="Calibri"/>
              </a:rPr>
              <a:t>la </a:t>
            </a:r>
            <a:r>
              <a:rPr lang="fr-CA" sz="2000" dirty="0">
                <a:solidFill>
                  <a:sysClr val="window" lastClr="FFFFFF"/>
                </a:solidFill>
                <a:latin typeface="Calibri"/>
              </a:rPr>
              <a:t>sécurité de la personne, la protection contre l’assimilation forcée et la réinstallation, les droits établis par le droit du travail, etc.)</a:t>
            </a:r>
          </a:p>
        </p:txBody>
      </p:sp>
      <p:sp>
        <p:nvSpPr>
          <p:cNvPr id="4" name="Slide Number Placeholder 3"/>
          <p:cNvSpPr>
            <a:spLocks noGrp="1"/>
          </p:cNvSpPr>
          <p:nvPr>
            <p:ph type="sldNum" idx="12"/>
          </p:nvPr>
        </p:nvSpPr>
        <p:spPr>
          <a:xfrm>
            <a:off x="8321482" y="4753157"/>
            <a:ext cx="548700" cy="393600"/>
          </a:xfrm>
        </p:spPr>
        <p:txBody>
          <a:bodyPr/>
          <a:lstStyle/>
          <a:p>
            <a:pPr marL="0" lvl="0" indent="0" algn="r" rtl="0">
              <a:spcBef>
                <a:spcPts val="0"/>
              </a:spcBef>
              <a:spcAft>
                <a:spcPts val="0"/>
              </a:spcAft>
              <a:buNone/>
            </a:pPr>
            <a:fld id="{00000000-1234-1234-1234-123412341234}" type="slidenum">
              <a:rPr lang="en" smtClean="0">
                <a:solidFill>
                  <a:schemeClr val="bg1"/>
                </a:solidFill>
              </a:rPr>
              <a:t>6</a:t>
            </a:fld>
            <a:endParaRPr lang="en" dirty="0">
              <a:solidFill>
                <a:schemeClr val="bg1"/>
              </a:solidFill>
            </a:endParaRPr>
          </a:p>
        </p:txBody>
      </p:sp>
    </p:spTree>
    <p:extLst>
      <p:ext uri="{BB962C8B-B14F-4D97-AF65-F5344CB8AC3E}">
        <p14:creationId xmlns:p14="http://schemas.microsoft.com/office/powerpoint/2010/main" val="31861775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311700" y="903033"/>
            <a:ext cx="8520600" cy="699488"/>
          </a:xfrm>
        </p:spPr>
        <p:txBody>
          <a:bodyPr/>
          <a:lstStyle/>
          <a:p>
            <a:r>
              <a:rPr lang="en-CA" dirty="0" err="1"/>
              <a:t>Thèmes</a:t>
            </a:r>
            <a:r>
              <a:rPr lang="en-CA" dirty="0"/>
              <a:t> et articles</a:t>
            </a:r>
          </a:p>
        </p:txBody>
      </p:sp>
      <p:grpSp>
        <p:nvGrpSpPr>
          <p:cNvPr id="6" name="Group 5"/>
          <p:cNvGrpSpPr/>
          <p:nvPr/>
        </p:nvGrpSpPr>
        <p:grpSpPr>
          <a:xfrm>
            <a:off x="298485" y="1271425"/>
            <a:ext cx="2995064" cy="4148152"/>
            <a:chOff x="68146" y="482190"/>
            <a:chExt cx="2528741" cy="1248152"/>
          </a:xfrm>
        </p:grpSpPr>
        <p:sp>
          <p:nvSpPr>
            <p:cNvPr id="7" name="Rectangle 6"/>
            <p:cNvSpPr/>
            <p:nvPr/>
          </p:nvSpPr>
          <p:spPr>
            <a:xfrm>
              <a:off x="68146" y="581814"/>
              <a:ext cx="2528741" cy="1148528"/>
            </a:xfrm>
            <a:prstGeom prst="rect">
              <a:avLst/>
            </a:prstGeom>
            <a:solidFill>
              <a:srgbClr val="2D3D3E"/>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8" name="TextBox 7"/>
            <p:cNvSpPr txBox="1"/>
            <p:nvPr/>
          </p:nvSpPr>
          <p:spPr>
            <a:xfrm>
              <a:off x="177331" y="482190"/>
              <a:ext cx="2419556" cy="102056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r>
                <a:rPr lang="fr-CA" sz="2400" b="1" dirty="0">
                  <a:solidFill>
                    <a:sysClr val="window" lastClr="FFFFFF"/>
                  </a:solidFill>
                  <a:latin typeface="Calibri"/>
                </a:rPr>
                <a:t>Participation et institutions autochtones</a:t>
              </a:r>
            </a:p>
            <a:p>
              <a:pPr lvl="0"/>
              <a:r>
                <a:rPr lang="fr-CA" sz="2000" dirty="0">
                  <a:solidFill>
                    <a:sysClr val="window" lastClr="FFFFFF"/>
                  </a:solidFill>
                  <a:latin typeface="Calibri"/>
                </a:rPr>
                <a:t>(4 articles sur la participation à la prise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de </a:t>
              </a:r>
              <a:r>
                <a:rPr lang="fr-CA" sz="2000" dirty="0">
                  <a:solidFill>
                    <a:sysClr val="window" lastClr="FFFFFF"/>
                  </a:solidFill>
                  <a:latin typeface="Calibri"/>
                </a:rPr>
                <a:t>décisions, le CPLCC,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les </a:t>
              </a:r>
              <a:r>
                <a:rPr lang="fr-CA" sz="2000" dirty="0">
                  <a:solidFill>
                    <a:sysClr val="window" lastClr="FFFFFF"/>
                  </a:solidFill>
                  <a:latin typeface="Calibri"/>
                </a:rPr>
                <a:t>structures institutionnelles, etc.)</a:t>
              </a:r>
            </a:p>
          </p:txBody>
        </p:sp>
      </p:grpSp>
      <p:sp>
        <p:nvSpPr>
          <p:cNvPr id="9" name="Rectangle 8"/>
          <p:cNvSpPr/>
          <p:nvPr/>
        </p:nvSpPr>
        <p:spPr>
          <a:xfrm>
            <a:off x="3498129" y="1611858"/>
            <a:ext cx="3313637" cy="3817056"/>
          </a:xfrm>
          <a:prstGeom prst="rect">
            <a:avLst/>
          </a:prstGeom>
          <a:solidFill>
            <a:srgbClr val="427A64"/>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10" name="Rectangle 9"/>
          <p:cNvSpPr/>
          <p:nvPr/>
        </p:nvSpPr>
        <p:spPr>
          <a:xfrm>
            <a:off x="3631249" y="1694447"/>
            <a:ext cx="3262711" cy="3600986"/>
          </a:xfrm>
          <a:prstGeom prst="rect">
            <a:avLst/>
          </a:prstGeom>
        </p:spPr>
        <p:txBody>
          <a:bodyPr wrap="square">
            <a:spAutoFit/>
          </a:bodyPr>
          <a:lstStyle/>
          <a:p>
            <a:pPr lvl="0"/>
            <a:r>
              <a:rPr lang="fr-CA" sz="2400" b="1" dirty="0">
                <a:solidFill>
                  <a:sysClr val="window" lastClr="FFFFFF"/>
                </a:solidFill>
                <a:latin typeface="Calibri"/>
              </a:rPr>
              <a:t>Droits économiques </a:t>
            </a:r>
            <a:r>
              <a:rPr lang="fr-CA" sz="2400" b="1" dirty="0" smtClean="0">
                <a:solidFill>
                  <a:sysClr val="window" lastClr="FFFFFF"/>
                </a:solidFill>
                <a:latin typeface="Calibri"/>
              </a:rPr>
              <a:t/>
            </a:r>
            <a:br>
              <a:rPr lang="fr-CA" sz="2400" b="1" dirty="0" smtClean="0">
                <a:solidFill>
                  <a:sysClr val="window" lastClr="FFFFFF"/>
                </a:solidFill>
                <a:latin typeface="Calibri"/>
              </a:rPr>
            </a:br>
            <a:r>
              <a:rPr lang="fr-CA" sz="2400" b="1" dirty="0" smtClean="0">
                <a:solidFill>
                  <a:sysClr val="window" lastClr="FFFFFF"/>
                </a:solidFill>
                <a:latin typeface="Calibri"/>
              </a:rPr>
              <a:t>et </a:t>
            </a:r>
            <a:r>
              <a:rPr lang="fr-CA" sz="2400" b="1" dirty="0">
                <a:solidFill>
                  <a:sysClr val="window" lastClr="FFFFFF"/>
                </a:solidFill>
                <a:latin typeface="Calibri"/>
              </a:rPr>
              <a:t>sociaux</a:t>
            </a:r>
          </a:p>
          <a:p>
            <a:pPr lvl="0"/>
            <a:r>
              <a:rPr lang="fr-CA" sz="2000" dirty="0">
                <a:solidFill>
                  <a:sysClr val="window" lastClr="FFFFFF"/>
                </a:solidFill>
                <a:latin typeface="Calibri"/>
              </a:rPr>
              <a:t>(5 articles sur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le </a:t>
            </a:r>
            <a:r>
              <a:rPr lang="fr-CA" sz="2000" dirty="0">
                <a:solidFill>
                  <a:sysClr val="window" lastClr="FFFFFF"/>
                </a:solidFill>
                <a:latin typeface="Calibri"/>
              </a:rPr>
              <a:t>développement économique et la mise en valeur des terres, l’amélioration de la situation socio-économique, le droit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à </a:t>
            </a:r>
            <a:r>
              <a:rPr lang="fr-CA" sz="2000" dirty="0">
                <a:solidFill>
                  <a:sysClr val="window" lastClr="FFFFFF"/>
                </a:solidFill>
                <a:latin typeface="Calibri"/>
              </a:rPr>
              <a:t>la santé et aux pratiques médicales traditionnelles, etc.)</a:t>
            </a:r>
          </a:p>
        </p:txBody>
      </p:sp>
      <p:sp>
        <p:nvSpPr>
          <p:cNvPr id="4" name="Slide Number Placeholder 3"/>
          <p:cNvSpPr>
            <a:spLocks noGrp="1"/>
          </p:cNvSpPr>
          <p:nvPr>
            <p:ph type="sldNum" idx="12"/>
          </p:nvPr>
        </p:nvSpPr>
        <p:spPr>
          <a:xfrm>
            <a:off x="8321482" y="4663217"/>
            <a:ext cx="548700" cy="393600"/>
          </a:xfrm>
        </p:spPr>
        <p:txBody>
          <a:bodyPr/>
          <a:lstStyle/>
          <a:p>
            <a:pPr marL="0" lvl="0" indent="0" algn="r" rtl="0">
              <a:spcBef>
                <a:spcPts val="0"/>
              </a:spcBef>
              <a:spcAft>
                <a:spcPts val="0"/>
              </a:spcAft>
              <a:buNone/>
            </a:pPr>
            <a:fld id="{00000000-1234-1234-1234-123412341234}" type="slidenum">
              <a:rPr lang="en" smtClean="0">
                <a:solidFill>
                  <a:schemeClr val="tx1"/>
                </a:solidFill>
              </a:rPr>
              <a:t>7</a:t>
            </a:fld>
            <a:endParaRPr lang="en" dirty="0">
              <a:solidFill>
                <a:schemeClr val="tx1"/>
              </a:solidFill>
            </a:endParaRPr>
          </a:p>
        </p:txBody>
      </p:sp>
    </p:spTree>
    <p:extLst>
      <p:ext uri="{BB962C8B-B14F-4D97-AF65-F5344CB8AC3E}">
        <p14:creationId xmlns:p14="http://schemas.microsoft.com/office/powerpoint/2010/main" val="32398723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311700" y="903033"/>
            <a:ext cx="8520600" cy="699488"/>
          </a:xfrm>
        </p:spPr>
        <p:txBody>
          <a:bodyPr/>
          <a:lstStyle/>
          <a:p>
            <a:r>
              <a:rPr lang="en-CA" dirty="0" err="1"/>
              <a:t>Thèmes</a:t>
            </a:r>
            <a:r>
              <a:rPr lang="en-CA" dirty="0"/>
              <a:t> et articles</a:t>
            </a:r>
          </a:p>
        </p:txBody>
      </p:sp>
      <p:grpSp>
        <p:nvGrpSpPr>
          <p:cNvPr id="6" name="Group 5"/>
          <p:cNvGrpSpPr/>
          <p:nvPr/>
        </p:nvGrpSpPr>
        <p:grpSpPr>
          <a:xfrm>
            <a:off x="298485" y="1326443"/>
            <a:ext cx="3127103" cy="4093134"/>
            <a:chOff x="68147" y="498744"/>
            <a:chExt cx="1914214" cy="1231598"/>
          </a:xfrm>
        </p:grpSpPr>
        <p:sp>
          <p:nvSpPr>
            <p:cNvPr id="7" name="Rectangle 6"/>
            <p:cNvSpPr/>
            <p:nvPr/>
          </p:nvSpPr>
          <p:spPr>
            <a:xfrm>
              <a:off x="68147" y="581814"/>
              <a:ext cx="1914214" cy="1148528"/>
            </a:xfrm>
            <a:prstGeom prst="rect">
              <a:avLst/>
            </a:prstGeom>
            <a:solidFill>
              <a:srgbClr val="2D3D3E"/>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8" name="TextBox 7"/>
            <p:cNvSpPr txBox="1"/>
            <p:nvPr/>
          </p:nvSpPr>
          <p:spPr>
            <a:xfrm>
              <a:off x="177331" y="498744"/>
              <a:ext cx="1611254" cy="11485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endParaRPr lang="en-US" sz="2000" dirty="0">
                <a:solidFill>
                  <a:sysClr val="window" lastClr="FFFFFF"/>
                </a:solidFill>
                <a:latin typeface="Calibri"/>
              </a:endParaRPr>
            </a:p>
          </p:txBody>
        </p:sp>
      </p:grpSp>
      <p:sp>
        <p:nvSpPr>
          <p:cNvPr id="2" name="Rectangle 1"/>
          <p:cNvSpPr/>
          <p:nvPr/>
        </p:nvSpPr>
        <p:spPr>
          <a:xfrm>
            <a:off x="476850" y="1784250"/>
            <a:ext cx="2798613" cy="2554545"/>
          </a:xfrm>
          <a:prstGeom prst="rect">
            <a:avLst/>
          </a:prstGeom>
        </p:spPr>
        <p:txBody>
          <a:bodyPr wrap="square">
            <a:spAutoFit/>
          </a:bodyPr>
          <a:lstStyle/>
          <a:p>
            <a:pPr lvl="0"/>
            <a:r>
              <a:rPr lang="fr-CA" sz="2000" b="1" dirty="0">
                <a:solidFill>
                  <a:sysClr val="window" lastClr="FFFFFF"/>
                </a:solidFill>
                <a:latin typeface="Calibri"/>
              </a:rPr>
              <a:t>Droits culturels, religieux et linguistiques</a:t>
            </a:r>
            <a:r>
              <a:rPr lang="fr-CA" sz="2000" dirty="0">
                <a:solidFill>
                  <a:sysClr val="window" lastClr="FFFFFF"/>
                </a:solidFill>
                <a:latin typeface="Calibri"/>
              </a:rPr>
              <a:t> </a:t>
            </a:r>
          </a:p>
          <a:p>
            <a:pPr lvl="0"/>
            <a:r>
              <a:rPr lang="fr-CA" sz="2000" dirty="0">
                <a:solidFill>
                  <a:sysClr val="window" lastClr="FFFFFF"/>
                </a:solidFill>
                <a:latin typeface="Calibri"/>
              </a:rPr>
              <a:t>(6 articles sur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le </a:t>
            </a:r>
            <a:r>
              <a:rPr lang="fr-CA" sz="2000" dirty="0">
                <a:solidFill>
                  <a:sysClr val="window" lastClr="FFFFFF"/>
                </a:solidFill>
                <a:latin typeface="Calibri"/>
              </a:rPr>
              <a:t>patrimoine culturel, l’histoire, la langue,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les </a:t>
            </a:r>
            <a:r>
              <a:rPr lang="fr-CA" sz="2000" dirty="0">
                <a:solidFill>
                  <a:sysClr val="window" lastClr="FFFFFF"/>
                </a:solidFill>
                <a:latin typeface="Calibri"/>
              </a:rPr>
              <a:t>traditions spirituelles et les liens spirituels avec les terres, etc.)</a:t>
            </a:r>
          </a:p>
        </p:txBody>
      </p:sp>
      <p:sp>
        <p:nvSpPr>
          <p:cNvPr id="9" name="Rectangle 8"/>
          <p:cNvSpPr/>
          <p:nvPr/>
        </p:nvSpPr>
        <p:spPr>
          <a:xfrm>
            <a:off x="3590738" y="1602520"/>
            <a:ext cx="2768965" cy="3817056"/>
          </a:xfrm>
          <a:prstGeom prst="rect">
            <a:avLst/>
          </a:prstGeom>
          <a:solidFill>
            <a:srgbClr val="427A64"/>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10" name="Rectangle 9"/>
          <p:cNvSpPr/>
          <p:nvPr/>
        </p:nvSpPr>
        <p:spPr>
          <a:xfrm>
            <a:off x="3711918" y="1598135"/>
            <a:ext cx="2462851" cy="3785652"/>
          </a:xfrm>
          <a:prstGeom prst="rect">
            <a:avLst/>
          </a:prstGeom>
        </p:spPr>
        <p:txBody>
          <a:bodyPr wrap="square">
            <a:spAutoFit/>
          </a:bodyPr>
          <a:lstStyle/>
          <a:p>
            <a:pPr lvl="0"/>
            <a:r>
              <a:rPr lang="fr-CA" sz="2000" b="1" dirty="0" smtClean="0">
                <a:solidFill>
                  <a:sysClr val="window" lastClr="FFFFFF"/>
                </a:solidFill>
                <a:latin typeface="Calibri"/>
              </a:rPr>
              <a:t>Éducation, information </a:t>
            </a:r>
            <a:r>
              <a:rPr lang="fr-CA" sz="2000" b="1" dirty="0">
                <a:solidFill>
                  <a:sysClr val="window" lastClr="FFFFFF"/>
                </a:solidFill>
                <a:latin typeface="Calibri"/>
              </a:rPr>
              <a:t>et médias</a:t>
            </a:r>
          </a:p>
          <a:p>
            <a:pPr lvl="0"/>
            <a:r>
              <a:rPr lang="fr-CA" sz="2000" dirty="0">
                <a:solidFill>
                  <a:sysClr val="window" lastClr="FFFFFF"/>
                </a:solidFill>
                <a:latin typeface="Calibri"/>
              </a:rPr>
              <a:t>(3 articles sur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le </a:t>
            </a:r>
            <a:r>
              <a:rPr lang="fr-CA" sz="2000" dirty="0">
                <a:solidFill>
                  <a:sysClr val="window" lastClr="FFFFFF"/>
                </a:solidFill>
                <a:latin typeface="Calibri"/>
              </a:rPr>
              <a:t>contrôle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des </a:t>
            </a:r>
            <a:r>
              <a:rPr lang="fr-CA" sz="2000" dirty="0">
                <a:solidFill>
                  <a:sysClr val="window" lastClr="FFFFFF"/>
                </a:solidFill>
                <a:latin typeface="Calibri"/>
              </a:rPr>
              <a:t>systèmes scolaires, l’accès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à </a:t>
            </a:r>
            <a:r>
              <a:rPr lang="fr-CA" sz="2000" dirty="0">
                <a:solidFill>
                  <a:sysClr val="window" lastClr="FFFFFF"/>
                </a:solidFill>
                <a:latin typeface="Calibri"/>
              </a:rPr>
              <a:t>l’enseignement,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à </a:t>
            </a:r>
            <a:r>
              <a:rPr lang="fr-CA" sz="2000" dirty="0">
                <a:solidFill>
                  <a:sysClr val="window" lastClr="FFFFFF"/>
                </a:solidFill>
                <a:latin typeface="Calibri"/>
              </a:rPr>
              <a:t>l’enseignement public et à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des </a:t>
            </a:r>
            <a:r>
              <a:rPr lang="fr-CA" sz="2000" dirty="0">
                <a:solidFill>
                  <a:sysClr val="window" lastClr="FFFFFF"/>
                </a:solidFill>
                <a:latin typeface="Calibri"/>
              </a:rPr>
              <a:t>médias dans </a:t>
            </a:r>
            <a:r>
              <a:rPr lang="fr-CA" sz="2000" dirty="0" smtClean="0">
                <a:solidFill>
                  <a:sysClr val="window" lastClr="FFFFFF"/>
                </a:solidFill>
                <a:latin typeface="Calibri"/>
              </a:rPr>
              <a:t/>
            </a:r>
            <a:br>
              <a:rPr lang="fr-CA" sz="2000" dirty="0" smtClean="0">
                <a:solidFill>
                  <a:sysClr val="window" lastClr="FFFFFF"/>
                </a:solidFill>
                <a:latin typeface="Calibri"/>
              </a:rPr>
            </a:br>
            <a:r>
              <a:rPr lang="fr-CA" sz="2000" dirty="0" smtClean="0">
                <a:solidFill>
                  <a:sysClr val="window" lastClr="FFFFFF"/>
                </a:solidFill>
                <a:latin typeface="Calibri"/>
              </a:rPr>
              <a:t>leur </a:t>
            </a:r>
            <a:r>
              <a:rPr lang="fr-CA" sz="2000" dirty="0">
                <a:solidFill>
                  <a:sysClr val="window" lastClr="FFFFFF"/>
                </a:solidFill>
                <a:latin typeface="Calibri"/>
              </a:rPr>
              <a:t>propre langue</a:t>
            </a:r>
            <a:r>
              <a:rPr lang="en-US" sz="2000" dirty="0">
                <a:solidFill>
                  <a:sysClr val="window" lastClr="FFFFFF"/>
                </a:solidFill>
                <a:latin typeface="Calibri"/>
              </a:rPr>
              <a:t>)</a:t>
            </a:r>
          </a:p>
        </p:txBody>
      </p:sp>
      <p:sp>
        <p:nvSpPr>
          <p:cNvPr id="4" name="Slide Number Placeholder 3"/>
          <p:cNvSpPr>
            <a:spLocks noGrp="1"/>
          </p:cNvSpPr>
          <p:nvPr>
            <p:ph type="sldNum" idx="12"/>
          </p:nvPr>
        </p:nvSpPr>
        <p:spPr>
          <a:xfrm>
            <a:off x="8321482" y="4663217"/>
            <a:ext cx="548700" cy="393600"/>
          </a:xfrm>
        </p:spPr>
        <p:txBody>
          <a:bodyPr/>
          <a:lstStyle/>
          <a:p>
            <a:pPr marL="0" lvl="0" indent="0" algn="r" rtl="0">
              <a:spcBef>
                <a:spcPts val="0"/>
              </a:spcBef>
              <a:spcAft>
                <a:spcPts val="0"/>
              </a:spcAft>
              <a:buNone/>
            </a:pPr>
            <a:fld id="{00000000-1234-1234-1234-123412341234}" type="slidenum">
              <a:rPr lang="en" smtClean="0">
                <a:solidFill>
                  <a:schemeClr val="tx1"/>
                </a:solidFill>
              </a:rPr>
              <a:t>8</a:t>
            </a:fld>
            <a:endParaRPr lang="en" dirty="0">
              <a:solidFill>
                <a:schemeClr val="tx1"/>
              </a:solidFill>
            </a:endParaRPr>
          </a:p>
        </p:txBody>
      </p:sp>
    </p:spTree>
    <p:extLst>
      <p:ext uri="{BB962C8B-B14F-4D97-AF65-F5344CB8AC3E}">
        <p14:creationId xmlns:p14="http://schemas.microsoft.com/office/powerpoint/2010/main" val="29832115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cs typeface="Times New Roman" pitchFamily="18" charset="0"/>
              </a:rPr>
              <a:t>L’appui du Canada </a:t>
            </a:r>
            <a:r>
              <a:rPr lang="fr-CA" dirty="0" smtClean="0">
                <a:cs typeface="Times New Roman" pitchFamily="18" charset="0"/>
              </a:rPr>
              <a:t/>
            </a:r>
            <a:br>
              <a:rPr lang="fr-CA" dirty="0" smtClean="0">
                <a:cs typeface="Times New Roman" pitchFamily="18" charset="0"/>
              </a:rPr>
            </a:br>
            <a:r>
              <a:rPr lang="fr-CA" dirty="0" smtClean="0">
                <a:cs typeface="Times New Roman" pitchFamily="18" charset="0"/>
              </a:rPr>
              <a:t>à </a:t>
            </a:r>
            <a:r>
              <a:rPr lang="fr-CA" dirty="0">
                <a:cs typeface="Times New Roman" pitchFamily="18" charset="0"/>
              </a:rPr>
              <a:t>la Déclaration des Nations Unies</a:t>
            </a:r>
            <a:endParaRPr lang="en-CA" dirty="0"/>
          </a:p>
        </p:txBody>
      </p:sp>
      <p:sp>
        <p:nvSpPr>
          <p:cNvPr id="3" name="Text Placeholder 2"/>
          <p:cNvSpPr>
            <a:spLocks noGrp="1"/>
          </p:cNvSpPr>
          <p:nvPr>
            <p:ph type="body" idx="1"/>
          </p:nvPr>
        </p:nvSpPr>
        <p:spPr>
          <a:xfrm>
            <a:off x="311700" y="2250041"/>
            <a:ext cx="8520600" cy="2368210"/>
          </a:xfrm>
        </p:spPr>
        <p:txBody>
          <a:bodyPr/>
          <a:lstStyle/>
          <a:p>
            <a:r>
              <a:rPr lang="fr-CA" dirty="0">
                <a:solidFill>
                  <a:schemeClr val="tx1"/>
                </a:solidFill>
              </a:rPr>
              <a:t>Le 10 mai 2016, la ministre des Affaires autochtones et du Nord a annoncé que le gouvernement du Canada appuyait pleinement, et sans réserve, la Déclaration, et s’engageait à la mettre en œuvre intégralement et efficacement conformément à la Constitution canadienne. </a:t>
            </a:r>
          </a:p>
          <a:p>
            <a:pPr marL="0"/>
            <a:endParaRPr lang="fr-CA" dirty="0">
              <a:solidFill>
                <a:schemeClr val="tx1"/>
              </a:solidFill>
            </a:endParaRPr>
          </a:p>
          <a:p>
            <a:endParaRPr lang="en-CA" dirty="0"/>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spTree>
    <p:extLst>
      <p:ext uri="{BB962C8B-B14F-4D97-AF65-F5344CB8AC3E}">
        <p14:creationId xmlns:p14="http://schemas.microsoft.com/office/powerpoint/2010/main" val="3873177256"/>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p:properties xmlns:p="http://schemas.microsoft.com/office/2006/metadata/properties" xmlns:xsi="http://www.w3.org/2001/XMLSchema-instance" xmlns:pc="http://schemas.microsoft.com/office/infopath/2007/PartnerControls">
  <documentManagement>
    <DWCc xmlns="b725f225-bea6-44e9-8570-dad8cce9101e" xsi:nil="true"/>
    <Final xmlns="b725f225-bea6-44e9-8570-dad8cce9101e">false</Final>
    <DWEmailDate xmlns="b725f225-bea6-44e9-8570-dad8cce9101e" xsi:nil="true"/>
    <TaxKeywordTaxHTField xmlns="b725f225-bea6-44e9-8570-dad8cce9101e">
      <Terms xmlns="http://schemas.microsoft.com/office/infopath/2007/PartnerControls"/>
    </TaxKeywordTaxHTField>
    <Archived xmlns="b725f225-bea6-44e9-8570-dad8cce9101e">No</Archived>
    <TaxCatchAll xmlns="b725f225-bea6-44e9-8570-dad8cce9101e">
      <Value>27</Value>
      <Value>3988</Value>
      <Value>18</Value>
      <Value>1</Value>
      <Value>6</Value>
    </TaxCatchAll>
    <DWFrom xmlns="b725f225-bea6-44e9-8570-dad8cce9101e" xsi:nil="true"/>
    <DocumentSetDescription xmlns="http://schemas.microsoft.com/sharepoint/v3" xsi:nil="true"/>
    <i155234f7ce9406785afd802285f54b6 xmlns="b725f225-bea6-44e9-8570-dad8cce9101e">
      <Terms xmlns="http://schemas.microsoft.com/office/infopath/2007/PartnerControls">
        <TermInfo xmlns="http://schemas.microsoft.com/office/infopath/2007/PartnerControls">
          <TermName xmlns="http://schemas.microsoft.com/office/infopath/2007/PartnerControls">Unclassified</TermName>
          <TermId xmlns="http://schemas.microsoft.com/office/infopath/2007/PartnerControls">46e30526-9ff0-4654-a636-aa8b02ed351c</TermId>
        </TermInfo>
      </Terms>
    </i155234f7ce9406785afd802285f54b6>
    <j1b5dcd4430249c18cbaee35a4c35ad9 xmlns="b725f225-bea6-44e9-8570-dad8cce9101e">
      <Terms xmlns="http://schemas.microsoft.com/office/infopath/2007/PartnerControls">
        <TermInfo xmlns="http://schemas.microsoft.com/office/infopath/2007/PartnerControls">
          <TermName xmlns="http://schemas.microsoft.com/office/infopath/2007/PartnerControls">Director General's Office</TermName>
          <TermId xmlns="http://schemas.microsoft.com/office/infopath/2007/PartnerControls">0f4f5eaf-6bb9-42de-93df-c41df724440f</TermId>
        </TermInfo>
      </Terms>
    </j1b5dcd4430249c18cbaee35a4c35ad9>
    <DWEmailSubject xmlns="b725f225-bea6-44e9-8570-dad8cce9101e" xsi:nil="true"/>
    <paf1ef07923d4093b7c49d613771fe3b xmlns="b725f225-bea6-44e9-8570-dad8cce9101e">
      <Terms xmlns="http://schemas.microsoft.com/office/infopath/2007/PartnerControls"/>
    </paf1ef07923d4093b7c49d613771fe3b>
    <p98d4e7371714dd68ba8ead81c2f0b01 xmlns="b725f225-bea6-44e9-8570-dad8cce9101e">
      <Terms xmlns="http://schemas.microsoft.com/office/infopath/2007/PartnerControls">
        <TermInfo xmlns="http://schemas.microsoft.com/office/infopath/2007/PartnerControls">
          <TermName xmlns="http://schemas.microsoft.com/office/infopath/2007/PartnerControls">English</TermName>
          <TermId xmlns="http://schemas.microsoft.com/office/infopath/2007/PartnerControls">a4bed915-78d8-458e-a073-85b2d5287cd2</TermId>
        </TermInfo>
      </Terms>
    </p98d4e7371714dd68ba8ead81c2f0b01>
    <DWHasAttachments xmlns="b725f225-bea6-44e9-8570-dad8cce9101e">false</DWHasAttachments>
    <MailPreviewData xmlns="b725f225-bea6-44e9-8570-dad8cce9101e" xsi:nil="true"/>
    <b6e2b5c1b9f145019440d5a90b55edf8 xmlns="b725f225-bea6-44e9-8570-dad8cce9101e">
      <Terms xmlns="http://schemas.microsoft.com/office/infopath/2007/PartnerControls">
        <TermInfo xmlns="http://schemas.microsoft.com/office/infopath/2007/PartnerControls">
          <TermName xmlns="http://schemas.microsoft.com/office/infopath/2007/PartnerControls">Administrative Services</TermName>
          <TermId xmlns="http://schemas.microsoft.com/office/infopath/2007/PartnerControls">b7477135-c060-44a9-92e6-5dd5d249ae56</TermId>
        </TermInfo>
      </Terms>
    </b6e2b5c1b9f145019440d5a90b55edf8>
    <i93b4daf849840eeaef05c05bfeec49d xmlns="b725f225-bea6-44e9-8570-dad8cce9101e">
      <Terms xmlns="http://schemas.microsoft.com/office/infopath/2007/PartnerControls">
        <TermInfo xmlns="http://schemas.microsoft.com/office/infopath/2007/PartnerControls">
          <TermName xmlns="http://schemas.microsoft.com/office/infopath/2007/PartnerControls">Communications Material</TermName>
          <TermId xmlns="http://schemas.microsoft.com/office/infopath/2007/PartnerControls">4b372146-86b7-4966-a3a3-f765689b066a</TermId>
        </TermInfo>
      </Terms>
    </i93b4daf849840eeaef05c05bfeec49d>
    <DWTo xmlns="b725f225-bea6-44e9-8570-dad8cce9101e" xsi:nil="true"/>
    <File_x0020_Number xmlns="b725f225-bea6-44e9-8570-dad8cce9101e">8921178</File_x0020_Number>
    <_dlc_DocId xmlns="f6cff801-ccc6-49c4-bf39-0edf9337bbab">1006-1472399268-33406</_dlc_DocId>
    <_dlc_DocIdUrl xmlns="f6cff801-ccc6-49c4-bf39-0edf9337bbab">
      <Url>http://collaboration/ts/cb-dc/dgo-bdg/_layouts/15/DocIdRedir.aspx?ID=1006-1472399268-33406</Url>
      <Description>1006-1472399268-33406</Description>
    </_dlc_DocIdUrl>
  </documentManagement>
</p:properties>
</file>

<file path=customXml/item2.xml><?xml version="1.0" encoding="utf-8"?>
<?mso-contentType ?>
<SharedContentType xmlns="Microsoft.SharePoint.Taxonomy.ContentTypeSync" SourceId="35648788-ecba-4b04-acbd-732497e0cf61" ContentTypeId="0x010100BA8611C8BA8DB2418B4D4CF993FC9B62"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Justice Document" ma:contentTypeID="0x010100BA8611C8BA8DB2418B4D4CF993FC9B62006A4D8DD70A81CB46B42F7DF192122CE1" ma:contentTypeVersion="138" ma:contentTypeDescription="" ma:contentTypeScope="" ma:versionID="7e93c7837cbd54fe019b4f8844d74745">
  <xsd:schema xmlns:xsd="http://www.w3.org/2001/XMLSchema" xmlns:xs="http://www.w3.org/2001/XMLSchema" xmlns:p="http://schemas.microsoft.com/office/2006/metadata/properties" xmlns:ns1="http://schemas.microsoft.com/sharepoint/v3" xmlns:ns2="b725f225-bea6-44e9-8570-dad8cce9101e" xmlns:ns3="f6cff801-ccc6-49c4-bf39-0edf9337bbab" targetNamespace="http://schemas.microsoft.com/office/2006/metadata/properties" ma:root="true" ma:fieldsID="daea8054b3caacc687f5acceb4ecf147" ns1:_="" ns2:_="" ns3:_="">
    <xsd:import namespace="http://schemas.microsoft.com/sharepoint/v3"/>
    <xsd:import namespace="b725f225-bea6-44e9-8570-dad8cce9101e"/>
    <xsd:import namespace="f6cff801-ccc6-49c4-bf39-0edf9337bbab"/>
    <xsd:element name="properties">
      <xsd:complexType>
        <xsd:sequence>
          <xsd:element name="documentManagement">
            <xsd:complexType>
              <xsd:all>
                <xsd:element ref="ns2:j1b5dcd4430249c18cbaee35a4c35ad9" minOccurs="0"/>
                <xsd:element ref="ns2:TaxCatchAll" minOccurs="0"/>
                <xsd:element ref="ns2:TaxCatchAllLabel" minOccurs="0"/>
                <xsd:element ref="ns2:b6e2b5c1b9f145019440d5a90b55edf8" minOccurs="0"/>
                <xsd:element ref="ns2:i93b4daf849840eeaef05c05bfeec49d" minOccurs="0"/>
                <xsd:element ref="ns2:p98d4e7371714dd68ba8ead81c2f0b01" minOccurs="0"/>
                <xsd:element ref="ns2:i155234f7ce9406785afd802285f54b6" minOccurs="0"/>
                <xsd:element ref="ns2:File_x0020_Number" minOccurs="0"/>
                <xsd:element ref="ns2:TaxKeywordTaxHTField" minOccurs="0"/>
                <xsd:element ref="ns2:Archived" minOccurs="0"/>
                <xsd:element ref="ns2:Final" minOccurs="0"/>
                <xsd:element ref="ns2:paf1ef07923d4093b7c49d613771fe3b" minOccurs="0"/>
                <xsd:element ref="ns2:DWFrom" minOccurs="0"/>
                <xsd:element ref="ns2:DWTo" minOccurs="0"/>
                <xsd:element ref="ns2:DWCc" minOccurs="0"/>
                <xsd:element ref="ns2:DWEmailSubject" minOccurs="0"/>
                <xsd:element ref="ns2:DWHasAttachments" minOccurs="0"/>
                <xsd:element ref="ns2:DWEmailDate" minOccurs="0"/>
                <xsd:element ref="ns1:DocumentSetDescription" minOccurs="0"/>
                <xsd:element ref="ns2:MailPreviewData"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33"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725f225-bea6-44e9-8570-dad8cce9101e" elementFormDefault="qualified">
    <xsd:import namespace="http://schemas.microsoft.com/office/2006/documentManagement/types"/>
    <xsd:import namespace="http://schemas.microsoft.com/office/infopath/2007/PartnerControls"/>
    <xsd:element name="j1b5dcd4430249c18cbaee35a4c35ad9" ma:index="8" nillable="true" ma:taxonomy="true" ma:internalName="j1b5dcd4430249c18cbaee35a4c35ad9" ma:taxonomyFieldName="Organisation" ma:displayName="Organisation" ma:default="" ma:fieldId="{31b5dcd4-4302-49c1-8cba-ee35a4c35ad9}" ma:sspId="35648788-ecba-4b04-acbd-732497e0cf61" ma:termSetId="84f0215e-65c0-40e7-bc93-875151567c56"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8954467d-393e-4530-b03c-d75c894c01b7}" ma:internalName="TaxCatchAll" ma:showField="CatchAllData" ma:web="f6cff801-ccc6-49c4-bf39-0edf9337bbab">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8954467d-393e-4530-b03c-d75c894c01b7}" ma:internalName="TaxCatchAllLabel" ma:readOnly="true" ma:showField="CatchAllDataLabel" ma:web="f6cff801-ccc6-49c4-bf39-0edf9337bbab">
      <xsd:complexType>
        <xsd:complexContent>
          <xsd:extension base="dms:MultiChoiceLookup">
            <xsd:sequence>
              <xsd:element name="Value" type="dms:Lookup" maxOccurs="unbounded" minOccurs="0" nillable="true"/>
            </xsd:sequence>
          </xsd:extension>
        </xsd:complexContent>
      </xsd:complexType>
    </xsd:element>
    <xsd:element name="b6e2b5c1b9f145019440d5a90b55edf8" ma:index="12" nillable="true" ma:taxonomy="true" ma:internalName="b6e2b5c1b9f145019440d5a90b55edf8" ma:taxonomyFieldName="Subject1" ma:displayName="Subject" ma:indexed="true" ma:readOnly="false" ma:default="3;#Communications|a490b14b-f530-4f0b-97fc-b294bcdf4be6" ma:fieldId="{b6e2b5c1-b9f1-4501-9440-d5a90b55edf8}" ma:sspId="35648788-ecba-4b04-acbd-732497e0cf61" ma:termSetId="f370bc38-93b5-4f05-b213-d037f4953ec1" ma:anchorId="00000000-0000-0000-0000-000000000000" ma:open="false" ma:isKeyword="false">
      <xsd:complexType>
        <xsd:sequence>
          <xsd:element ref="pc:Terms" minOccurs="0" maxOccurs="1"/>
        </xsd:sequence>
      </xsd:complexType>
    </xsd:element>
    <xsd:element name="i93b4daf849840eeaef05c05bfeec49d" ma:index="14" nillable="true" ma:taxonomy="true" ma:internalName="i93b4daf849840eeaef05c05bfeec49d" ma:taxonomyFieldName="Document_x0020_type" ma:displayName="Document type" ma:indexed="true" ma:default="" ma:fieldId="{293b4daf-8498-40ee-aef0-5c05bfeec49d}" ma:sspId="35648788-ecba-4b04-acbd-732497e0cf61" ma:termSetId="0f0ac3ff-8dbb-42b5-89e8-f9c0db08d6db" ma:anchorId="00000000-0000-0000-0000-000000000000" ma:open="false" ma:isKeyword="false">
      <xsd:complexType>
        <xsd:sequence>
          <xsd:element ref="pc:Terms" minOccurs="0" maxOccurs="1"/>
        </xsd:sequence>
      </xsd:complexType>
    </xsd:element>
    <xsd:element name="p98d4e7371714dd68ba8ead81c2f0b01" ma:index="16" ma:taxonomy="true" ma:internalName="p98d4e7371714dd68ba8ead81c2f0b01" ma:taxonomyFieldName="Language1" ma:displayName="Language" ma:indexed="true" ma:readOnly="false" ma:default="1;#English|a4bed915-78d8-458e-a073-85b2d5287cd2" ma:fieldId="{998d4e73-7171-4dd6-8ba8-ead81c2f0b01}" ma:sspId="35648788-ecba-4b04-acbd-732497e0cf61" ma:termSetId="d8f9ee4c-8009-4a39-b4e3-1804e0ffca2c" ma:anchorId="00000000-0000-0000-0000-000000000000" ma:open="false" ma:isKeyword="false">
      <xsd:complexType>
        <xsd:sequence>
          <xsd:element ref="pc:Terms" minOccurs="0" maxOccurs="1"/>
        </xsd:sequence>
      </xsd:complexType>
    </xsd:element>
    <xsd:element name="i155234f7ce9406785afd802285f54b6" ma:index="18" nillable="true" ma:taxonomy="true" ma:internalName="i155234f7ce9406785afd802285f54b6" ma:taxonomyFieldName="Security" ma:displayName="Security" ma:default="6;#Unclassified|46e30526-9ff0-4654-a636-aa8b02ed351c" ma:fieldId="{2155234f-7ce9-4067-85af-d802285f54b6}" ma:sspId="35648788-ecba-4b04-acbd-732497e0cf61" ma:termSetId="034b84e2-83a5-49f9-8e55-1e1dcc71e576" ma:anchorId="00000000-0000-0000-0000-000000000000" ma:open="false" ma:isKeyword="false">
      <xsd:complexType>
        <xsd:sequence>
          <xsd:element ref="pc:Terms" minOccurs="0" maxOccurs="1"/>
        </xsd:sequence>
      </xsd:complexType>
    </xsd:element>
    <xsd:element name="File_x0020_Number" ma:index="20" nillable="true" ma:displayName="File Number" ma:internalName="File_x0020_Number">
      <xsd:simpleType>
        <xsd:restriction base="dms:Text">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35648788-ecba-4b04-acbd-732497e0cf61" ma:termSetId="00000000-0000-0000-0000-000000000000" ma:anchorId="00000000-0000-0000-0000-000000000000" ma:open="true" ma:isKeyword="true">
      <xsd:complexType>
        <xsd:sequence>
          <xsd:element ref="pc:Terms" minOccurs="0" maxOccurs="1"/>
        </xsd:sequence>
      </xsd:complexType>
    </xsd:element>
    <xsd:element name="Archived" ma:index="23" nillable="true" ma:displayName="Archived" ma:default="No" ma:format="Dropdown" ma:hidden="true" ma:internalName="Archived" ma:readOnly="false">
      <xsd:simpleType>
        <xsd:restriction base="dms:Choice">
          <xsd:enumeration value="No"/>
          <xsd:enumeration value="Yes"/>
        </xsd:restriction>
      </xsd:simpleType>
    </xsd:element>
    <xsd:element name="Final" ma:index="24" nillable="true" ma:displayName="Final" ma:default="0" ma:internalName="Final">
      <xsd:simpleType>
        <xsd:restriction base="dms:Boolean"/>
      </xsd:simpleType>
    </xsd:element>
    <xsd:element name="paf1ef07923d4093b7c49d613771fe3b" ma:index="25" nillable="true" ma:taxonomy="true" ma:internalName="paf1ef07923d4093b7c49d613771fe3b" ma:taxonomyFieldName="Fiscal_x0020_Year" ma:displayName="Fiscal Year" ma:default="" ma:fieldId="{9af1ef07-923d-4093-b7c4-9d613771fe3b}" ma:sspId="35648788-ecba-4b04-acbd-732497e0cf61" ma:termSetId="a8aa7fdb-df41-4efd-a7ce-79adda59bbd6" ma:anchorId="00000000-0000-0000-0000-000000000000" ma:open="false" ma:isKeyword="false">
      <xsd:complexType>
        <xsd:sequence>
          <xsd:element ref="pc:Terms" minOccurs="0" maxOccurs="1"/>
        </xsd:sequence>
      </xsd:complexType>
    </xsd:element>
    <xsd:element name="DWFrom" ma:index="27" nillable="true" ma:displayName="From" ma:description="This field auto-populates for emails." ma:internalName="DWFrom">
      <xsd:simpleType>
        <xsd:restriction base="dms:Text">
          <xsd:maxLength value="255"/>
        </xsd:restriction>
      </xsd:simpleType>
    </xsd:element>
    <xsd:element name="DWTo" ma:index="28" nillable="true" ma:displayName="To" ma:description="This field auto-populates for emails." ma:internalName="DWTo">
      <xsd:simpleType>
        <xsd:restriction base="dms:Note">
          <xsd:maxLength value="255"/>
        </xsd:restriction>
      </xsd:simpleType>
    </xsd:element>
    <xsd:element name="DWCc" ma:index="29" nillable="true" ma:displayName="Cc" ma:description="This field auto-populates for emails." ma:internalName="DWCc">
      <xsd:simpleType>
        <xsd:restriction base="dms:Note">
          <xsd:maxLength value="255"/>
        </xsd:restriction>
      </xsd:simpleType>
    </xsd:element>
    <xsd:element name="DWEmailSubject" ma:index="30" nillable="true" ma:displayName="EmailSubject" ma:description="This field auto-populates for emails." ma:internalName="DWEmailSubject">
      <xsd:simpleType>
        <xsd:restriction base="dms:Text">
          <xsd:maxLength value="255"/>
        </xsd:restriction>
      </xsd:simpleType>
    </xsd:element>
    <xsd:element name="DWHasAttachments" ma:index="31" nillable="true" ma:displayName="Has Attachments" ma:default="0" ma:description="This field auto-populates for emails." ma:internalName="DWHasAttachments">
      <xsd:simpleType>
        <xsd:restriction base="dms:Boolean"/>
      </xsd:simpleType>
    </xsd:element>
    <xsd:element name="DWEmailDate" ma:index="32" nillable="true" ma:displayName="EmailDate" ma:description="This field auto-populates for emails." ma:format="DateTime" ma:internalName="DWEmailDate">
      <xsd:simpleType>
        <xsd:restriction base="dms:DateTime"/>
      </xsd:simpleType>
    </xsd:element>
    <xsd:element name="MailPreviewData" ma:index="34" nillable="true" ma:displayName="MailPreviewData" ma:description="Required for Harmon.ie to enable the Email Preview feature" ma:hidden="true" ma:internalName="MailPreviewData"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6cff801-ccc6-49c4-bf39-0edf9337bbab" elementFormDefault="qualified">
    <xsd:import namespace="http://schemas.microsoft.com/office/2006/documentManagement/types"/>
    <xsd:import namespace="http://schemas.microsoft.com/office/infopath/2007/PartnerControls"/>
    <xsd:element name="_dlc_DocId" ma:index="35" nillable="true" ma:displayName="Document ID Value" ma:description="The value of the document ID assigned to this item." ma:internalName="_dlc_DocId" ma:readOnly="true">
      <xsd:simpleType>
        <xsd:restriction base="dms:Text"/>
      </xsd:simpleType>
    </xsd:element>
    <xsd:element name="_dlc_DocIdUrl" ma:index="36"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7"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6.xml><?xml version="1.0" encoding="utf-8"?>
<?mso-contentType ?>
<customXsn xmlns="http://schemas.microsoft.com/office/2006/metadata/customXsn">
  <xsnLocation/>
  <cached>True</cached>
  <openByDefault>False</openByDefault>
  <xsnScope/>
</customXsn>
</file>

<file path=customXml/itemProps1.xml><?xml version="1.0" encoding="utf-8"?>
<ds:datastoreItem xmlns:ds="http://schemas.openxmlformats.org/officeDocument/2006/customXml" ds:itemID="{27BBAA1C-EF6D-4227-8559-C8CEDC9014A7}">
  <ds:schemaRefs>
    <ds:schemaRef ds:uri="http://purl.org/dc/dcmitype/"/>
    <ds:schemaRef ds:uri="f6cff801-ccc6-49c4-bf39-0edf9337bbab"/>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purl.org/dc/terms/"/>
    <ds:schemaRef ds:uri="b725f225-bea6-44e9-8570-dad8cce9101e"/>
    <ds:schemaRef ds:uri="http://schemas.microsoft.com/sharepoint/v3"/>
    <ds:schemaRef ds:uri="http://www.w3.org/XML/1998/namespace"/>
  </ds:schemaRefs>
</ds:datastoreItem>
</file>

<file path=customXml/itemProps2.xml><?xml version="1.0" encoding="utf-8"?>
<ds:datastoreItem xmlns:ds="http://schemas.openxmlformats.org/officeDocument/2006/customXml" ds:itemID="{B3028AE5-66C8-46FB-A368-64C6B94B4067}">
  <ds:schemaRefs>
    <ds:schemaRef ds:uri="Microsoft.SharePoint.Taxonomy.ContentTypeSync"/>
  </ds:schemaRefs>
</ds:datastoreItem>
</file>

<file path=customXml/itemProps3.xml><?xml version="1.0" encoding="utf-8"?>
<ds:datastoreItem xmlns:ds="http://schemas.openxmlformats.org/officeDocument/2006/customXml" ds:itemID="{1EBC4796-B957-4E92-B754-99B90E1426B6}">
  <ds:schemaRefs>
    <ds:schemaRef ds:uri="http://schemas.microsoft.com/sharepoint/v3/contenttype/forms"/>
  </ds:schemaRefs>
</ds:datastoreItem>
</file>

<file path=customXml/itemProps4.xml><?xml version="1.0" encoding="utf-8"?>
<ds:datastoreItem xmlns:ds="http://schemas.openxmlformats.org/officeDocument/2006/customXml" ds:itemID="{21A0F380-B0AF-4D16-99BF-554DACC699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725f225-bea6-44e9-8570-dad8cce9101e"/>
    <ds:schemaRef ds:uri="f6cff801-ccc6-49c4-bf39-0edf9337bb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8629BEBD-EC24-44DB-94FE-EB87B0E54279}">
  <ds:schemaRefs>
    <ds:schemaRef ds:uri="http://schemas.microsoft.com/sharepoint/events"/>
  </ds:schemaRefs>
</ds:datastoreItem>
</file>

<file path=customXml/itemProps6.xml><?xml version="1.0" encoding="utf-8"?>
<ds:datastoreItem xmlns:ds="http://schemas.openxmlformats.org/officeDocument/2006/customXml" ds:itemID="{AD331713-1D44-4F7D-8F07-02074774F0DF}">
  <ds:schemaRefs>
    <ds:schemaRef ds:uri="http://schemas.microsoft.com/office/2006/metadata/customXsn"/>
  </ds:schemaRefs>
</ds:datastoreItem>
</file>

<file path=docProps/app.xml><?xml version="1.0" encoding="utf-8"?>
<Properties xmlns="http://schemas.openxmlformats.org/officeDocument/2006/extended-properties" xmlns:vt="http://schemas.openxmlformats.org/officeDocument/2006/docPropsVTypes">
  <TotalTime>2432</TotalTime>
  <Words>1179</Words>
  <Application>Microsoft Office PowerPoint</Application>
  <PresentationFormat>On-screen Show (16:9)</PresentationFormat>
  <Paragraphs>86</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Times New Roman</vt:lpstr>
      <vt:lpstr>Simple Light</vt:lpstr>
      <vt:lpstr>La Déclaration  des Nations Unies  sur les droits  des peuples autochtones </vt:lpstr>
      <vt:lpstr>La Déclaration des Nations Unies sur les droits des peuples autochtones</vt:lpstr>
      <vt:lpstr>La Déclaration des Nations Unies sur les droits des peuples autochtones</vt:lpstr>
      <vt:lpstr>La Déclaration des Nations Unies sur les droits des peuples autochtones</vt:lpstr>
      <vt:lpstr>Thèmes et articles</vt:lpstr>
      <vt:lpstr>Thèmes et articles</vt:lpstr>
      <vt:lpstr>Thèmes et articles</vt:lpstr>
      <vt:lpstr>Thèmes et articles</vt:lpstr>
      <vt:lpstr>L’appui du Canada  à la Déclaration des Nations Unies</vt:lpstr>
      <vt:lpstr>L’appui du Canada  à la Déclaration des Nations Unies</vt:lpstr>
      <vt:lpstr>La mise en œuvre de la Déclaration</vt:lpstr>
      <vt:lpstr>La mise en œuvre de la Déclaration</vt:lpstr>
      <vt:lpstr>La mise en œuvre de la Déclaration</vt:lpstr>
      <vt:lpstr>La mise en œuvre (suite)</vt:lpstr>
      <vt:lpstr>La mise en œuvre (suite)</vt:lpstr>
      <vt:lpstr>La mise en œuvre (suite)</vt:lpstr>
      <vt:lpstr>Progresser ensemble</vt:lpstr>
      <vt:lpstr>Progresser ensemble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Henry, Céline</dc:creator>
  <cp:lastModifiedBy>Gabrielle Boivin</cp:lastModifiedBy>
  <cp:revision>159</cp:revision>
  <dcterms:modified xsi:type="dcterms:W3CDTF">2022-03-25T18:21:57Z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0x010100BA8611C8BA8DB2418B4D4CF993FC9B62006A4D8DD70A81CB46B42F7DF192122CE1</vt:lpwstr>
  </property>
  <property fmtid="{D5CDD505-2E9C-101B-9397-08002B2CF9AE}" pid="3" name="_dlc_DocIdItemGuid">
    <vt:lpwstr>ec4fc9db-4798-4f42-8552-47b036ca5871</vt:lpwstr>
  </property>
  <property fmtid="{D5CDD505-2E9C-101B-9397-08002B2CF9AE}" pid="4" name="TaxKeyword">
    <vt:lpwstr/>
  </property>
  <property fmtid="{D5CDD505-2E9C-101B-9397-08002B2CF9AE}" pid="5" name="Security">
    <vt:lpwstr>6;#Unclassified|46e30526-9ff0-4654-a636-aa8b02ed351c</vt:lpwstr>
  </property>
  <property fmtid="{D5CDD505-2E9C-101B-9397-08002B2CF9AE}" pid="6" name="Organisation">
    <vt:lpwstr>3988;#Director General's Office|0f4f5eaf-6bb9-42de-93df-c41df724440f</vt:lpwstr>
  </property>
  <property fmtid="{D5CDD505-2E9C-101B-9397-08002B2CF9AE}" pid="7" name="Language1">
    <vt:lpwstr>1;#English|a4bed915-78d8-458e-a073-85b2d5287cd2</vt:lpwstr>
  </property>
  <property fmtid="{D5CDD505-2E9C-101B-9397-08002B2CF9AE}" pid="8" name="Subject1">
    <vt:lpwstr>27;#Administrative Services|b7477135-c060-44a9-92e6-5dd5d249ae56</vt:lpwstr>
  </property>
  <property fmtid="{D5CDD505-2E9C-101B-9397-08002B2CF9AE}" pid="9" name="Fiscal Year">
    <vt:lpwstr/>
  </property>
  <property fmtid="{D5CDD505-2E9C-101B-9397-08002B2CF9AE}" pid="10" name="Document type">
    <vt:lpwstr>18;#Communications Material|4b372146-86b7-4966-a3a3-f765689b066a</vt:lpwstr>
  </property>
</Properties>
</file>