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7"/>
  </p:sldMasterIdLst>
  <p:notesMasterIdLst>
    <p:notesMasterId r:id="rId30"/>
  </p:notesMasterIdLst>
  <p:sldIdLst>
    <p:sldId id="326" r:id="rId8"/>
    <p:sldId id="302" r:id="rId9"/>
    <p:sldId id="303" r:id="rId10"/>
    <p:sldId id="286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7" r:id="rId23"/>
    <p:sldId id="319" r:id="rId24"/>
    <p:sldId id="327" r:id="rId25"/>
    <p:sldId id="321" r:id="rId26"/>
    <p:sldId id="322" r:id="rId27"/>
    <p:sldId id="323" r:id="rId28"/>
    <p:sldId id="328" r:id="rId2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32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ili Patel" initials="SP" lastIdx="2" clrIdx="0">
    <p:extLst>
      <p:ext uri="{19B8F6BF-5375-455C-9EA6-DF929625EA0E}">
        <p15:presenceInfo xmlns:p15="http://schemas.microsoft.com/office/powerpoint/2012/main" userId="S-1-5-21-56248481-1131155372-1737835142-3233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D3E"/>
    <a:srgbClr val="686867"/>
    <a:srgbClr val="427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63" autoAdjust="0"/>
    <p:restoredTop sz="86387" autoAdjust="0"/>
  </p:normalViewPr>
  <p:slideViewPr>
    <p:cSldViewPr snapToGrid="0">
      <p:cViewPr varScale="1">
        <p:scale>
          <a:sx n="65" d="100"/>
          <a:sy n="65" d="100"/>
        </p:scale>
        <p:origin x="509" y="43"/>
      </p:cViewPr>
      <p:guideLst>
        <p:guide orient="horz" pos="1620"/>
        <p:guide pos="2880"/>
        <p:guide orient="horz" pos="22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7366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92810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7369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03673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55095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805531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73226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6698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12950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3183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124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87870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10689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03594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367939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89304-3E10-4A68-BBED-1ADCACA74AF2}" type="slidenum">
              <a:rPr lang="en-CA" smtClean="0"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52546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8" y="149752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58707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 dirty="0"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55275"/>
            <a:ext cx="85206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200"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825211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311700" y="1519180"/>
            <a:ext cx="8520600" cy="24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200"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256080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86099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566153"/>
            <a:ext cx="3999900" cy="3002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566153"/>
            <a:ext cx="3999900" cy="3002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1503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 dirty="0"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1268738"/>
            <a:ext cx="46911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2152074"/>
            <a:ext cx="2808000" cy="24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1012275"/>
            <a:ext cx="6367800" cy="35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265500" y="1544254"/>
            <a:ext cx="4045200" cy="21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265500" y="3761719"/>
            <a:ext cx="4045200" cy="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 dirty="0"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200"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311700" y="3954500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3600" b="1"/>
            </a:lvl1pPr>
          </a:lstStyle>
          <a:p>
            <a:endParaRPr dirty="0"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AEAE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6;p1"/>
          <p:cNvPicPr preferRelativeResize="0"/>
          <p:nvPr userDrawn="1"/>
        </p:nvPicPr>
        <p:blipFill rotWithShape="1">
          <a:blip r:embed="rId13">
            <a:alphaModFix/>
          </a:blip>
          <a:srcRect/>
          <a:stretch/>
        </p:blipFill>
        <p:spPr>
          <a:xfrm>
            <a:off x="0" y="1286"/>
            <a:ext cx="9144000" cy="28422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1700" y="84972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3D3C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1553616"/>
            <a:ext cx="8520600" cy="24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31120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1" i="0" u="none" strike="noStrike" cap="none">
                <a:solidFill>
                  <a:srgbClr val="2B3D3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6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96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" y="995"/>
            <a:ext cx="9140462" cy="51415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22218" y="1010653"/>
            <a:ext cx="8520600" cy="3634345"/>
          </a:xfrm>
        </p:spPr>
        <p:txBody>
          <a:bodyPr/>
          <a:lstStyle/>
          <a:p>
            <a:pPr lvl="0" algn="r">
              <a:buSzPts val="4200"/>
            </a:pPr>
            <a:r>
              <a:rPr lang="fr-CA" i="1" dirty="0" smtClean="0"/>
              <a:t>Loi </a:t>
            </a:r>
            <a:r>
              <a:rPr lang="fr-CA" i="1" dirty="0"/>
              <a:t>sur la Déclaration </a:t>
            </a:r>
            <a:r>
              <a:rPr lang="fr-CA" i="1" dirty="0" smtClean="0"/>
              <a:t/>
            </a:r>
            <a:br>
              <a:rPr lang="fr-CA" i="1" dirty="0" smtClean="0"/>
            </a:br>
            <a:r>
              <a:rPr lang="fr-CA" i="1" dirty="0" smtClean="0"/>
              <a:t>des </a:t>
            </a:r>
            <a:r>
              <a:rPr lang="fr-CA" i="1" dirty="0"/>
              <a:t>Nations Unies </a:t>
            </a:r>
            <a:r>
              <a:rPr lang="fr-CA" i="1" dirty="0" smtClean="0"/>
              <a:t/>
            </a:r>
            <a:br>
              <a:rPr lang="fr-CA" i="1" dirty="0" smtClean="0"/>
            </a:br>
            <a:r>
              <a:rPr lang="fr-CA" i="1" dirty="0" smtClean="0"/>
              <a:t>sur </a:t>
            </a:r>
            <a:r>
              <a:rPr lang="fr-CA" i="1" dirty="0"/>
              <a:t>les droits </a:t>
            </a:r>
            <a:r>
              <a:rPr lang="fr-CA" i="1" dirty="0" smtClean="0"/>
              <a:t/>
            </a:r>
            <a:br>
              <a:rPr lang="fr-CA" i="1" dirty="0" smtClean="0"/>
            </a:br>
            <a:r>
              <a:rPr lang="fr-CA" i="1" dirty="0" smtClean="0"/>
              <a:t>des </a:t>
            </a:r>
            <a:r>
              <a:rPr lang="fr-CA" i="1" dirty="0"/>
              <a:t>peuples </a:t>
            </a:r>
            <a:r>
              <a:rPr lang="fr-CA" i="1" dirty="0" smtClean="0"/>
              <a:t>autochtones</a:t>
            </a:r>
            <a:r>
              <a:rPr lang="en-US" i="1" dirty="0"/>
              <a:t/>
            </a:r>
            <a:br>
              <a:rPr lang="en-US" i="1" dirty="0"/>
            </a:br>
            <a:r>
              <a:rPr lang="en-US" dirty="0"/>
              <a:t/>
            </a:r>
            <a:br>
              <a:rPr lang="en-US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22226" y="3587075"/>
            <a:ext cx="8520600" cy="792600"/>
          </a:xfrm>
        </p:spPr>
        <p:txBody>
          <a:bodyPr/>
          <a:lstStyle/>
          <a:p>
            <a:pPr algn="r"/>
            <a:r>
              <a:rPr lang="fr-CA" i="1" dirty="0" smtClean="0"/>
              <a:t>Questions d’orientation</a:t>
            </a:r>
            <a:r>
              <a:rPr lang="en-US" i="1" dirty="0"/>
              <a:t/>
            </a:r>
            <a:br>
              <a:rPr lang="en-US" i="1" dirty="0"/>
            </a:br>
            <a:endParaRPr lang="en-CA" dirty="0"/>
          </a:p>
          <a:p>
            <a:pPr algn="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6407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6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b="1" dirty="0">
                <a:solidFill>
                  <a:schemeClr val="bg1"/>
                </a:solidFill>
              </a:rPr>
              <a:t>Élaborer un plan d’action dans </a:t>
            </a: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deux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ans </a:t>
            </a:r>
            <a:r>
              <a:rPr lang="fr-CA" sz="2000" b="1" dirty="0">
                <a:solidFill>
                  <a:schemeClr val="bg1"/>
                </a:solidFill>
              </a:rPr>
              <a:t>qui suivent la sanction royale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Prendre des mesures relatives au contrôle, à la surveillance,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au </a:t>
            </a:r>
            <a:r>
              <a:rPr lang="fr-CA" sz="2200" dirty="0"/>
              <a:t>suivi, aux voies de recours, aux mesures de réparation ou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à </a:t>
            </a:r>
            <a:r>
              <a:rPr lang="fr-CA" sz="2200" dirty="0"/>
              <a:t>d’autres mesures de reddition de comptes en ce qui concerne la mise en œuvre de la Déclaration</a:t>
            </a:r>
            <a:r>
              <a:rPr lang="fr-CA" sz="2200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Prendre des mesures concernant le </a:t>
            </a:r>
            <a:r>
              <a:rPr lang="fr-CA" sz="2200" dirty="0" smtClean="0">
                <a:solidFill>
                  <a:schemeClr val="tx1"/>
                </a:solidFill>
              </a:rPr>
              <a:t>suivi </a:t>
            </a:r>
            <a:r>
              <a:rPr lang="fr-CA" sz="2200" dirty="0"/>
              <a:t>de la mise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en </a:t>
            </a:r>
            <a:r>
              <a:rPr lang="fr-CA" sz="2200" dirty="0"/>
              <a:t>œuvre du plan d’action, ainsi que l’examen et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la </a:t>
            </a:r>
            <a:r>
              <a:rPr lang="fr-CA" sz="2200" dirty="0"/>
              <a:t>modification de ce dernier.</a:t>
            </a:r>
            <a:endParaRPr lang="en-CA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10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6198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6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b="1" dirty="0">
                <a:solidFill>
                  <a:schemeClr val="bg1"/>
                </a:solidFill>
              </a:rPr>
              <a:t>Élaborer un plan d’action dans </a:t>
            </a: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deux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ans </a:t>
            </a:r>
            <a:r>
              <a:rPr lang="fr-CA" sz="2000" b="1" dirty="0">
                <a:solidFill>
                  <a:schemeClr val="bg1"/>
                </a:solidFill>
              </a:rPr>
              <a:t>qui suivent la sanction royale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050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chemeClr val="tx1"/>
                </a:solidFill>
              </a:rPr>
              <a:t>Qu’est-ce qui devrait être inclus dans le plan d’action pour aborder les sujets énumérés ci-dessus afin d’obtenir les meilleurs résultats souhaités possible?</a:t>
            </a:r>
            <a:endParaRPr lang="en-CA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11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92264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6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b="1" dirty="0">
                <a:solidFill>
                  <a:schemeClr val="bg1"/>
                </a:solidFill>
              </a:rPr>
              <a:t>Élaborer un plan d’action dans </a:t>
            </a: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deux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ans </a:t>
            </a:r>
            <a:r>
              <a:rPr lang="fr-CA" sz="2000" b="1" dirty="0">
                <a:solidFill>
                  <a:schemeClr val="bg1"/>
                </a:solidFill>
              </a:rPr>
              <a:t>qui suivent la sanction royale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Qu’est-ce qui pourrait être inclus dans le plan d’action pour lutter contre les injustices, lutter contre les préjugés et éliminer toutes les formes de violence, de racisme et de discrimination, y compris le racisme et la discrimination systémiques, contre les peuples autochtones et les aînés, </a:t>
            </a:r>
            <a:r>
              <a:rPr lang="fr-CA" sz="2200" dirty="0" smtClean="0"/>
              <a:t>les </a:t>
            </a:r>
            <a:r>
              <a:rPr lang="fr-CA" sz="2200" dirty="0"/>
              <a:t>jeunes, les enfants</a:t>
            </a:r>
            <a:r>
              <a:rPr lang="fr-CA" sz="2200" dirty="0" smtClean="0"/>
              <a:t>,… </a:t>
            </a:r>
            <a:endParaRPr lang="en-CA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12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26360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6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b="1" dirty="0">
                <a:solidFill>
                  <a:schemeClr val="bg1"/>
                </a:solidFill>
              </a:rPr>
              <a:t>Élaborer un plan d’action dans </a:t>
            </a: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deux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ans </a:t>
            </a:r>
            <a:r>
              <a:rPr lang="fr-CA" sz="2000" b="1" dirty="0">
                <a:solidFill>
                  <a:schemeClr val="bg1"/>
                </a:solidFill>
              </a:rPr>
              <a:t>qui suivent la sanction royale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200" dirty="0" smtClean="0"/>
              <a:t>…les </a:t>
            </a:r>
            <a:r>
              <a:rPr lang="fr-CA" sz="2200" dirty="0"/>
              <a:t>femmes, les hommes, les personnes en situation de handicap et les personnes de diverses identités de genre, y compris les personnes </a:t>
            </a:r>
            <a:r>
              <a:rPr lang="fr-CA" sz="2200" dirty="0" err="1"/>
              <a:t>bispirituelles</a:t>
            </a:r>
            <a:r>
              <a:rPr lang="fr-CA" sz="2200" dirty="0"/>
              <a:t>, issus des communautés autochtones?</a:t>
            </a: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13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16103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6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b="1" dirty="0">
                <a:solidFill>
                  <a:schemeClr val="bg1"/>
                </a:solidFill>
              </a:rPr>
              <a:t>Élaborer un plan d’action dans </a:t>
            </a: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deux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ans </a:t>
            </a:r>
            <a:r>
              <a:rPr lang="fr-CA" sz="2000" b="1" dirty="0">
                <a:solidFill>
                  <a:schemeClr val="bg1"/>
                </a:solidFill>
              </a:rPr>
              <a:t>qui suivent la sanction royale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Avez-vous des exemples de mesures qui ont donné des résultats dans la lutte contre les injustices, les préjugés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et </a:t>
            </a:r>
            <a:r>
              <a:rPr lang="fr-CA" sz="2200" dirty="0"/>
              <a:t>toutes les formes de violence, de racisme et de discrimination, y compris le racisme et la discrimination systémiques</a:t>
            </a:r>
            <a:r>
              <a:rPr lang="fr-CA" sz="2200" dirty="0" smtClean="0"/>
              <a:t>? </a:t>
            </a: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Comment le gouvernement du Canada peut-il contribuer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à </a:t>
            </a:r>
            <a:r>
              <a:rPr lang="fr-CA" sz="2200" dirty="0"/>
              <a:t>promouvoir le respect et la compréhension mutuels, ainsi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que </a:t>
            </a:r>
            <a:r>
              <a:rPr lang="fr-CA" sz="2200" dirty="0"/>
              <a:t>de bonnes relations avec les peuples autochtones?</a:t>
            </a: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14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18204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6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b="1" dirty="0">
                <a:solidFill>
                  <a:schemeClr val="bg1"/>
                </a:solidFill>
              </a:rPr>
              <a:t>Élaborer un plan d’action dans </a:t>
            </a: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deux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ans </a:t>
            </a:r>
            <a:r>
              <a:rPr lang="fr-CA" sz="2000" b="1" dirty="0">
                <a:solidFill>
                  <a:schemeClr val="bg1"/>
                </a:solidFill>
              </a:rPr>
              <a:t>qui suivent la sanction royale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1331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Comment le gouvernement du Canada peut-il promouvoir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la </a:t>
            </a:r>
            <a:r>
              <a:rPr lang="fr-CA" sz="2200" dirty="0"/>
              <a:t>formation sur les droits de la personne</a:t>
            </a:r>
            <a:r>
              <a:rPr lang="fr-CA" sz="2200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Quelles suggestions avez-vous </a:t>
            </a:r>
            <a:r>
              <a:rPr lang="fr-CA" sz="2200" dirty="0">
                <a:solidFill>
                  <a:schemeClr val="tx1"/>
                </a:solidFill>
              </a:rPr>
              <a:t>à </a:t>
            </a:r>
            <a:r>
              <a:rPr lang="fr-CA" sz="2200" dirty="0" smtClean="0">
                <a:solidFill>
                  <a:schemeClr val="tx1"/>
                </a:solidFill>
              </a:rPr>
              <a:t>formuler </a:t>
            </a:r>
            <a:r>
              <a:rPr lang="fr-CA" sz="2200" dirty="0"/>
              <a:t>concernant le contrôle, la surveillance, les voies de recours ou les mesures de </a:t>
            </a:r>
            <a:r>
              <a:rPr lang="fr-CA" sz="2200" dirty="0" smtClean="0"/>
              <a:t>réparation, </a:t>
            </a:r>
            <a:r>
              <a:rPr lang="fr-CA" sz="2200" dirty="0"/>
              <a:t>ou les autres mesures de reddition de comptes </a:t>
            </a:r>
            <a:r>
              <a:rPr lang="fr-CA" sz="2200" dirty="0">
                <a:solidFill>
                  <a:schemeClr val="tx1"/>
                </a:solidFill>
              </a:rPr>
              <a:t>en lien avec </a:t>
            </a:r>
            <a:r>
              <a:rPr lang="fr-CA" sz="2200" dirty="0"/>
              <a:t>la mise en œuvre de la Déclaration?</a:t>
            </a: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15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46686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6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b="1" dirty="0">
                <a:solidFill>
                  <a:schemeClr val="bg1"/>
                </a:solidFill>
              </a:rPr>
              <a:t>Élaborer un plan d’action dans </a:t>
            </a: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deux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ans </a:t>
            </a:r>
            <a:r>
              <a:rPr lang="fr-CA" sz="2000" b="1" dirty="0">
                <a:solidFill>
                  <a:schemeClr val="bg1"/>
                </a:solidFill>
              </a:rPr>
              <a:t>qui suivent la sanction royale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Quelles suggestions </a:t>
            </a:r>
            <a:r>
              <a:rPr lang="fr-CA" sz="2200" dirty="0">
                <a:solidFill>
                  <a:schemeClr val="tx1"/>
                </a:solidFill>
              </a:rPr>
              <a:t>avez-vous à formuler </a:t>
            </a:r>
            <a:r>
              <a:rPr lang="fr-CA" sz="2200" dirty="0"/>
              <a:t>concernant le contrôle du plan d’action ainsi que son examen et sa modification au fil des ans?</a:t>
            </a: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 smtClean="0">
                <a:solidFill>
                  <a:schemeClr val="tx1"/>
                </a:solidFill>
              </a:rPr>
              <a:t>Selon vous, </a:t>
            </a:r>
            <a:r>
              <a:rPr lang="fr-CA" sz="2200" dirty="0" smtClean="0"/>
              <a:t>quelles </a:t>
            </a:r>
            <a:r>
              <a:rPr lang="fr-CA" sz="2200" dirty="0"/>
              <a:t>autres mesures </a:t>
            </a:r>
            <a:r>
              <a:rPr lang="fr-CA" sz="2200" dirty="0">
                <a:solidFill>
                  <a:schemeClr val="tx1"/>
                </a:solidFill>
              </a:rPr>
              <a:t>ou moyens </a:t>
            </a:r>
            <a:r>
              <a:rPr lang="fr-CA" sz="2200" dirty="0" smtClean="0">
                <a:solidFill>
                  <a:schemeClr val="tx1"/>
                </a:solidFill>
              </a:rPr>
              <a:t>concrets </a:t>
            </a:r>
            <a:r>
              <a:rPr lang="fr-CA" sz="2200" dirty="0"/>
              <a:t>le plan d’action doit-il inclure pour faire progresser la mise en œuvre de la Déclaration des Nations Unies au Canada?</a:t>
            </a:r>
            <a:endParaRPr lang="en-CA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16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7182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17</a:t>
            </a:fld>
            <a:endParaRPr lang="en" dirty="0"/>
          </a:p>
        </p:txBody>
      </p:sp>
      <p:sp>
        <p:nvSpPr>
          <p:cNvPr id="25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2918690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CA" sz="2000" b="1" dirty="0">
                <a:solidFill>
                  <a:schemeClr val="bg1"/>
                </a:solidFill>
              </a:rPr>
              <a:t>Préparer des rapports annuels sur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progrès à déposer au Parlement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5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chemeClr val="tx1"/>
                </a:solidFill>
              </a:rPr>
              <a:t>Quels sujets ou renseignements devraient être inclus dans le rapport annuel?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22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7</a:t>
            </a:r>
          </a:p>
        </p:txBody>
      </p:sp>
      <p:sp>
        <p:nvSpPr>
          <p:cNvPr id="3" name="Rectangle 2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2918690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CA" sz="2000" b="1" dirty="0">
                <a:solidFill>
                  <a:schemeClr val="bg1"/>
                </a:solidFill>
              </a:rPr>
              <a:t>Préparer des rapports annuels sur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progrès à déposer au Parlement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>
                <a:solidFill>
                  <a:schemeClr val="tx1"/>
                </a:solidFill>
              </a:rPr>
              <a:t>Comment le gouvernement du Canada devrait-il consulter </a:t>
            </a:r>
            <a:r>
              <a:rPr lang="fr-CA" sz="2200" dirty="0" smtClean="0">
                <a:solidFill>
                  <a:schemeClr val="tx1"/>
                </a:solidFill>
              </a:rPr>
              <a:t/>
            </a:r>
            <a:br>
              <a:rPr lang="fr-CA" sz="2200" dirty="0" smtClean="0">
                <a:solidFill>
                  <a:schemeClr val="tx1"/>
                </a:solidFill>
              </a:rPr>
            </a:br>
            <a:r>
              <a:rPr lang="fr-CA" sz="2200" dirty="0" smtClean="0">
                <a:solidFill>
                  <a:schemeClr val="tx1"/>
                </a:solidFill>
              </a:rPr>
              <a:t>les </a:t>
            </a:r>
            <a:r>
              <a:rPr lang="fr-CA" sz="2200" dirty="0">
                <a:solidFill>
                  <a:schemeClr val="tx1"/>
                </a:solidFill>
              </a:rPr>
              <a:t>peuples autochtones et collaborer avec eux pour </a:t>
            </a:r>
            <a:r>
              <a:rPr lang="fr-CA" sz="2200" dirty="0" smtClean="0">
                <a:solidFill>
                  <a:schemeClr val="tx1"/>
                </a:solidFill>
              </a:rPr>
              <a:t/>
            </a:r>
            <a:br>
              <a:rPr lang="fr-CA" sz="2200" dirty="0" smtClean="0">
                <a:solidFill>
                  <a:schemeClr val="tx1"/>
                </a:solidFill>
              </a:rPr>
            </a:br>
            <a:r>
              <a:rPr lang="fr-CA" sz="2200" dirty="0" smtClean="0">
                <a:solidFill>
                  <a:schemeClr val="tx1"/>
                </a:solidFill>
              </a:rPr>
              <a:t>la </a:t>
            </a:r>
            <a:r>
              <a:rPr lang="fr-CA" sz="2200" dirty="0">
                <a:solidFill>
                  <a:schemeClr val="tx1"/>
                </a:solidFill>
              </a:rPr>
              <a:t>préparation de rapports annuels sur les progrès réalisés </a:t>
            </a:r>
            <a:r>
              <a:rPr lang="fr-CA" sz="2200" dirty="0" smtClean="0">
                <a:solidFill>
                  <a:schemeClr val="tx1"/>
                </a:solidFill>
              </a:rPr>
              <a:t/>
            </a:r>
            <a:br>
              <a:rPr lang="fr-CA" sz="2200" dirty="0" smtClean="0">
                <a:solidFill>
                  <a:schemeClr val="tx1"/>
                </a:solidFill>
              </a:rPr>
            </a:br>
            <a:r>
              <a:rPr lang="fr-CA" sz="2200" dirty="0" smtClean="0">
                <a:solidFill>
                  <a:schemeClr val="tx1"/>
                </a:solidFill>
              </a:rPr>
              <a:t>qui </a:t>
            </a:r>
            <a:r>
              <a:rPr lang="fr-CA" sz="2200" dirty="0">
                <a:solidFill>
                  <a:schemeClr val="tx1"/>
                </a:solidFill>
              </a:rPr>
              <a:t>seront déposés au Parlement?</a:t>
            </a:r>
            <a:endParaRPr lang="en-CA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18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56992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Thèmes et sujets supplémentaires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CA" dirty="0">
                <a:solidFill>
                  <a:schemeClr val="tx1"/>
                </a:solidFill>
              </a:rPr>
              <a:t>Au moyen de 46 articles, la Déclaration énonce un large éventail de droits collectifs et individuels qui constituent les normes minimales pour protéger les droits des peuples autochtones et pour contribuer à leur survie, à leur dignité et à leur bien-être. Vous pourriez vouloir discuter des thèmes suivants :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CA" dirty="0">
              <a:solidFill>
                <a:schemeClr val="tx1"/>
              </a:solidFill>
            </a:endParaRPr>
          </a:p>
          <a:p>
            <a:r>
              <a:rPr lang="fr-CA" dirty="0">
                <a:solidFill>
                  <a:schemeClr val="tx1"/>
                </a:solidFill>
              </a:rPr>
              <a:t>Égalité et non-discrimination</a:t>
            </a:r>
            <a:endParaRPr lang="en-CA" dirty="0">
              <a:solidFill>
                <a:schemeClr val="tx1"/>
              </a:solidFill>
            </a:endParaRPr>
          </a:p>
          <a:p>
            <a:r>
              <a:rPr lang="fr-CA" dirty="0">
                <a:solidFill>
                  <a:schemeClr val="tx1"/>
                </a:solidFill>
              </a:rPr>
              <a:t>Autodétermination, autonomie gouvernementale, reconnaissance et application des </a:t>
            </a:r>
            <a:r>
              <a:rPr lang="fr-CA" dirty="0" smtClean="0">
                <a:solidFill>
                  <a:schemeClr val="tx1"/>
                </a:solidFill>
              </a:rPr>
              <a:t>traités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06589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Questions d’orientation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CA" dirty="0">
                <a:solidFill>
                  <a:schemeClr val="tx1"/>
                </a:solidFill>
              </a:rPr>
              <a:t>La </a:t>
            </a:r>
            <a:r>
              <a:rPr lang="fr-CA" i="1" dirty="0">
                <a:solidFill>
                  <a:schemeClr val="tx1"/>
                </a:solidFill>
              </a:rPr>
              <a:t>Loi</a:t>
            </a:r>
            <a:r>
              <a:rPr lang="fr-CA" dirty="0">
                <a:solidFill>
                  <a:schemeClr val="tx1"/>
                </a:solidFill>
              </a:rPr>
              <a:t> décrit précisément les principaux domaines sur lesquels le gouvernement du Canada doit mener des consultations afin de satisfaire aux exigences de la </a:t>
            </a:r>
            <a:r>
              <a:rPr lang="fr-CA" i="1" dirty="0">
                <a:solidFill>
                  <a:schemeClr val="tx1"/>
                </a:solidFill>
              </a:rPr>
              <a:t>Loi</a:t>
            </a:r>
            <a:r>
              <a:rPr lang="fr-CA" dirty="0">
                <a:solidFill>
                  <a:schemeClr val="tx1"/>
                </a:solidFill>
              </a:rPr>
              <a:t>.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endParaRPr lang="fr-CA" dirty="0" smtClean="0">
              <a:solidFill>
                <a:schemeClr val="tx1"/>
              </a:solidFill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CA" dirty="0" smtClean="0">
                <a:solidFill>
                  <a:schemeClr val="tx1"/>
                </a:solidFill>
              </a:rPr>
              <a:t>La </a:t>
            </a:r>
            <a:r>
              <a:rPr lang="fr-CA" dirty="0">
                <a:solidFill>
                  <a:schemeClr val="tx1"/>
                </a:solidFill>
              </a:rPr>
              <a:t>série de questions qui suit vise à orienter les discussions liées à chacune des obligations juridiques contenues dans la </a:t>
            </a:r>
            <a:r>
              <a:rPr lang="fr-CA" i="1" dirty="0">
                <a:solidFill>
                  <a:schemeClr val="tx1"/>
                </a:solidFill>
              </a:rPr>
              <a:t>Loi</a:t>
            </a:r>
            <a:r>
              <a:rPr lang="fr-CA" dirty="0">
                <a:solidFill>
                  <a:schemeClr val="tx1"/>
                </a:solidFill>
              </a:rPr>
              <a:t>.</a:t>
            </a: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endParaRPr lang="fr-CA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114300" indent="0">
              <a:buNone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30302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Thèmes et sujets supplémentaires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>
                <a:solidFill>
                  <a:schemeClr val="tx1"/>
                </a:solidFill>
              </a:rPr>
              <a:t>Terres, territoires et ressources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fr-CA" dirty="0">
                <a:solidFill>
                  <a:schemeClr val="tx1"/>
                </a:solidFill>
              </a:rPr>
              <a:t>E</a:t>
            </a:r>
            <a:r>
              <a:rPr lang="fr-CA" dirty="0" smtClean="0">
                <a:solidFill>
                  <a:schemeClr val="tx1"/>
                </a:solidFill>
              </a:rPr>
              <a:t>nvironnement</a:t>
            </a:r>
            <a:endParaRPr lang="en-CA" dirty="0">
              <a:solidFill>
                <a:schemeClr val="tx1"/>
              </a:solidFill>
            </a:endParaRPr>
          </a:p>
          <a:p>
            <a:r>
              <a:rPr lang="fr-CA" dirty="0">
                <a:solidFill>
                  <a:schemeClr val="tx1"/>
                </a:solidFill>
              </a:rPr>
              <a:t>Droits civils et politiques (y compris l’identité, l’appartenance et la communauté)</a:t>
            </a:r>
            <a:endParaRPr lang="en-CA" dirty="0">
              <a:solidFill>
                <a:schemeClr val="tx1"/>
              </a:solidFill>
            </a:endParaRPr>
          </a:p>
          <a:p>
            <a:r>
              <a:rPr lang="fr-CA" dirty="0">
                <a:solidFill>
                  <a:schemeClr val="tx1"/>
                </a:solidFill>
              </a:rPr>
              <a:t>Participation à des institutions autochtones et aux processus décisionnels de ces dernières</a:t>
            </a:r>
            <a:endParaRPr lang="en-CA" dirty="0">
              <a:solidFill>
                <a:schemeClr val="tx1"/>
              </a:solidFill>
            </a:endParaRPr>
          </a:p>
          <a:p>
            <a:r>
              <a:rPr lang="fr-CA" dirty="0">
                <a:solidFill>
                  <a:schemeClr val="tx1"/>
                </a:solidFill>
              </a:rPr>
              <a:t>Droits économiques et sociaux (y compris le développement </a:t>
            </a:r>
            <a:r>
              <a:rPr lang="fr-CA" dirty="0" smtClean="0">
                <a:solidFill>
                  <a:schemeClr val="tx1"/>
                </a:solidFill>
              </a:rPr>
              <a:t/>
            </a:r>
            <a:br>
              <a:rPr lang="fr-CA" dirty="0" smtClean="0">
                <a:solidFill>
                  <a:schemeClr val="tx1"/>
                </a:solidFill>
              </a:rPr>
            </a:br>
            <a:r>
              <a:rPr lang="fr-CA" dirty="0" smtClean="0">
                <a:solidFill>
                  <a:schemeClr val="tx1"/>
                </a:solidFill>
              </a:rPr>
              <a:t>et </a:t>
            </a:r>
            <a:r>
              <a:rPr lang="fr-CA" dirty="0">
                <a:solidFill>
                  <a:schemeClr val="tx1"/>
                </a:solidFill>
              </a:rPr>
              <a:t>la santé</a:t>
            </a:r>
            <a:r>
              <a:rPr lang="fr-CA" dirty="0" smtClean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0787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Thèmes et sujets supplémentaires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>
                <a:solidFill>
                  <a:schemeClr val="tx1"/>
                </a:solidFill>
              </a:rPr>
              <a:t>Droits culturels, spirituels et linguistiques</a:t>
            </a:r>
            <a:endParaRPr lang="en-CA" dirty="0">
              <a:solidFill>
                <a:schemeClr val="tx1"/>
              </a:solidFill>
            </a:endParaRPr>
          </a:p>
          <a:p>
            <a:r>
              <a:rPr lang="fr-CA" smtClean="0">
                <a:solidFill>
                  <a:schemeClr val="tx1"/>
                </a:solidFill>
              </a:rPr>
              <a:t>Éducation</a:t>
            </a:r>
            <a:r>
              <a:rPr lang="fr-CA" dirty="0">
                <a:solidFill>
                  <a:schemeClr val="tx1"/>
                </a:solidFill>
              </a:rPr>
              <a:t>, information et médias</a:t>
            </a:r>
            <a:endParaRPr lang="en-CA" dirty="0" smtClean="0">
              <a:solidFill>
                <a:schemeClr val="tx1"/>
              </a:solidFill>
            </a:endParaRPr>
          </a:p>
          <a:p>
            <a:r>
              <a:rPr lang="fr-CA" dirty="0" smtClean="0">
                <a:solidFill>
                  <a:schemeClr val="tx1"/>
                </a:solidFill>
              </a:rPr>
              <a:t>Mise en œuvre et réparation</a:t>
            </a:r>
            <a:endParaRPr lang="en-CA" dirty="0" smtClean="0">
              <a:solidFill>
                <a:schemeClr val="tx1"/>
              </a:solidFill>
            </a:endParaRPr>
          </a:p>
          <a:p>
            <a:r>
              <a:rPr lang="fr-CA" dirty="0" smtClean="0">
                <a:solidFill>
                  <a:schemeClr val="tx1"/>
                </a:solidFill>
              </a:rPr>
              <a:t>Autres </a:t>
            </a:r>
            <a:r>
              <a:rPr lang="fr-CA" dirty="0">
                <a:solidFill>
                  <a:schemeClr val="tx1"/>
                </a:solidFill>
              </a:rPr>
              <a:t>considérations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82397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473" y="859596"/>
            <a:ext cx="2145051" cy="21450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1899"/>
            <a:ext cx="9144000" cy="35718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77430" y="3883632"/>
            <a:ext cx="57021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Pour davantage d’information au sujet </a:t>
            </a:r>
            <a:r>
              <a:rPr lang="fr-FR" sz="2000" b="1" dirty="0" smtClean="0">
                <a:solidFill>
                  <a:schemeClr val="bg1"/>
                </a:solidFill>
              </a:rPr>
              <a:t/>
            </a:r>
            <a:br>
              <a:rPr lang="fr-FR" sz="2000" b="1" dirty="0" smtClean="0">
                <a:solidFill>
                  <a:schemeClr val="bg1"/>
                </a:solidFill>
              </a:rPr>
            </a:br>
            <a:r>
              <a:rPr lang="fr-FR" sz="2000" b="1" dirty="0" smtClean="0">
                <a:solidFill>
                  <a:schemeClr val="bg1"/>
                </a:solidFill>
              </a:rPr>
              <a:t>de </a:t>
            </a:r>
            <a:r>
              <a:rPr lang="fr-FR" sz="2000" b="1" dirty="0">
                <a:solidFill>
                  <a:schemeClr val="bg1"/>
                </a:solidFill>
              </a:rPr>
              <a:t>la Déclaration et de la Loi, visitez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Canada.ca/</a:t>
            </a:r>
            <a:r>
              <a:rPr lang="fr-FR" sz="2000" b="1" dirty="0" err="1">
                <a:solidFill>
                  <a:schemeClr val="bg1"/>
                </a:solidFill>
              </a:rPr>
              <a:t>Declaration</a:t>
            </a:r>
            <a:endParaRPr lang="en-CA" sz="2000" b="1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>
                <a:solidFill>
                  <a:schemeClr val="bg1"/>
                </a:solidFill>
              </a:rPr>
              <a:t>22</a:t>
            </a:fld>
            <a:endParaRPr lang="e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04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Questions d’orientation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CA" dirty="0">
                <a:solidFill>
                  <a:schemeClr val="tx1"/>
                </a:solidFill>
              </a:rPr>
              <a:t>Les questions sont conçues pour servir de point de départ aux séances de mobilisation et aux discussions. Elles ne visent pas </a:t>
            </a:r>
            <a:r>
              <a:rPr lang="fr-CA" dirty="0" smtClean="0">
                <a:solidFill>
                  <a:schemeClr val="tx1"/>
                </a:solidFill>
              </a:rPr>
              <a:t/>
            </a:r>
            <a:br>
              <a:rPr lang="fr-CA" dirty="0" smtClean="0">
                <a:solidFill>
                  <a:schemeClr val="tx1"/>
                </a:solidFill>
              </a:rPr>
            </a:br>
            <a:r>
              <a:rPr lang="fr-CA" dirty="0" smtClean="0">
                <a:solidFill>
                  <a:schemeClr val="tx1"/>
                </a:solidFill>
              </a:rPr>
              <a:t>à </a:t>
            </a:r>
            <a:r>
              <a:rPr lang="fr-CA" dirty="0">
                <a:solidFill>
                  <a:schemeClr val="tx1"/>
                </a:solidFill>
              </a:rPr>
              <a:t>restreindre ou à limiter les discussions ou les commentaires.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2044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5</a:t>
            </a:r>
          </a:p>
        </p:txBody>
      </p:sp>
      <p:sp>
        <p:nvSpPr>
          <p:cNvPr id="3" name="Rectangle 2"/>
          <p:cNvSpPr/>
          <p:nvPr/>
        </p:nvSpPr>
        <p:spPr>
          <a:xfrm>
            <a:off x="2971800" y="892493"/>
            <a:ext cx="5871411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940395"/>
            <a:ext cx="57380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CA" sz="2000" b="1" dirty="0" smtClean="0">
                <a:solidFill>
                  <a:schemeClr val="bg1"/>
                </a:solidFill>
              </a:rPr>
              <a:t>Prendre « toutes les mesures nécessaires » </a:t>
            </a:r>
            <a:r>
              <a:rPr lang="fr-CA" sz="2000" b="1" spc="-150" dirty="0" smtClean="0">
                <a:solidFill>
                  <a:schemeClr val="bg1"/>
                </a:solidFill>
              </a:rPr>
              <a:t/>
            </a:r>
            <a:br>
              <a:rPr lang="fr-CA" sz="2000" b="1" spc="-150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en </a:t>
            </a:r>
            <a:r>
              <a:rPr lang="fr-CA" sz="2000" b="1" dirty="0">
                <a:solidFill>
                  <a:schemeClr val="bg1"/>
                </a:solidFill>
              </a:rPr>
              <a:t>vue d’assurer la compatibilité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des </a:t>
            </a:r>
            <a:r>
              <a:rPr lang="fr-CA" sz="2000" b="1" dirty="0">
                <a:solidFill>
                  <a:schemeClr val="bg1"/>
                </a:solidFill>
              </a:rPr>
              <a:t>lois fédérales avec la Déclaration</a:t>
            </a:r>
            <a:endParaRPr lang="en-US" sz="2000" b="1" dirty="0">
              <a:solidFill>
                <a:schemeClr val="bg1"/>
              </a:solidFill>
              <a:latin typeface="Calibri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Comment le gouvernement du Canada peut-il veiller à ce que les lois fédérales soient </a:t>
            </a:r>
            <a:r>
              <a:rPr lang="fr-CA" sz="2200" dirty="0">
                <a:solidFill>
                  <a:schemeClr val="tx1"/>
                </a:solidFill>
              </a:rPr>
              <a:t>conformes à </a:t>
            </a:r>
            <a:r>
              <a:rPr lang="fr-CA" sz="2200" dirty="0"/>
              <a:t>la Déclaration?</a:t>
            </a: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Selon vous ou votre organisation, </a:t>
            </a:r>
            <a:r>
              <a:rPr lang="fr-CA" sz="2200" dirty="0">
                <a:solidFill>
                  <a:schemeClr val="tx1"/>
                </a:solidFill>
              </a:rPr>
              <a:t>est-ce que </a:t>
            </a:r>
            <a:r>
              <a:rPr lang="fr-CA" sz="2200" dirty="0" smtClean="0">
                <a:solidFill>
                  <a:schemeClr val="tx1"/>
                </a:solidFill>
              </a:rPr>
              <a:t>certaines </a:t>
            </a:r>
            <a:r>
              <a:rPr lang="fr-CA" sz="2200" dirty="0"/>
              <a:t>lois fédérales devraient être </a:t>
            </a:r>
            <a:r>
              <a:rPr lang="fr-FR" sz="2200" dirty="0">
                <a:solidFill>
                  <a:schemeClr val="tx1"/>
                </a:solidFill>
              </a:rPr>
              <a:t>examinées en priorité afin de confirmer leur compatibilité avec la Déclaration? Si oui, laquelle ou lesquelles?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4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35973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5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871411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940395"/>
            <a:ext cx="57380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CA" sz="2000" b="1" dirty="0" smtClean="0">
                <a:solidFill>
                  <a:schemeClr val="bg1"/>
                </a:solidFill>
              </a:rPr>
              <a:t>Prendre « toutes les mesures nécessaires » </a:t>
            </a:r>
            <a:r>
              <a:rPr lang="fr-CA" sz="2000" b="1" spc="-150" dirty="0" smtClean="0">
                <a:solidFill>
                  <a:schemeClr val="bg1"/>
                </a:solidFill>
              </a:rPr>
              <a:t/>
            </a:r>
            <a:br>
              <a:rPr lang="fr-CA" sz="2000" b="1" spc="-150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en </a:t>
            </a:r>
            <a:r>
              <a:rPr lang="fr-CA" sz="2000" b="1" dirty="0">
                <a:solidFill>
                  <a:schemeClr val="bg1"/>
                </a:solidFill>
              </a:rPr>
              <a:t>vue d’assurer la compatibilité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des </a:t>
            </a:r>
            <a:r>
              <a:rPr lang="fr-CA" sz="2000" b="1" dirty="0">
                <a:solidFill>
                  <a:schemeClr val="bg1"/>
                </a:solidFill>
              </a:rPr>
              <a:t>lois fédérales avec la Déclaration</a:t>
            </a:r>
            <a:endParaRPr lang="en-US" sz="2000" b="1" dirty="0">
              <a:solidFill>
                <a:schemeClr val="bg1"/>
              </a:solidFill>
              <a:latin typeface="Calibri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Quelles sont les prochaines mesures qui pourraient être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prises </a:t>
            </a:r>
            <a:r>
              <a:rPr lang="fr-CA" sz="2200" dirty="0"/>
              <a:t>pour veiller à ce que les lois fédérales existantes ou </a:t>
            </a:r>
            <a:r>
              <a:rPr lang="fr-CA" sz="2200" dirty="0">
                <a:solidFill>
                  <a:schemeClr val="tx1"/>
                </a:solidFill>
              </a:rPr>
              <a:t>nouvellement </a:t>
            </a:r>
            <a:r>
              <a:rPr lang="fr-CA" sz="2200" dirty="0" smtClean="0">
                <a:solidFill>
                  <a:schemeClr val="tx1"/>
                </a:solidFill>
              </a:rPr>
              <a:t>ratifiées </a:t>
            </a:r>
            <a:r>
              <a:rPr lang="fr-CA" sz="2200" dirty="0">
                <a:solidFill>
                  <a:schemeClr val="tx1"/>
                </a:solidFill>
              </a:rPr>
              <a:t>soient conformes à </a:t>
            </a:r>
            <a:r>
              <a:rPr lang="fr-CA" sz="2200" dirty="0"/>
              <a:t>la Déclaration? Il peut s’agir d’outils juridiques ou stratégiques, de matériel de formation, </a:t>
            </a:r>
            <a:r>
              <a:rPr lang="fr-CA" sz="2200" dirty="0" smtClean="0"/>
              <a:t>de </a:t>
            </a:r>
            <a:r>
              <a:rPr lang="fr-CA" sz="2200" dirty="0"/>
              <a:t>documents d’orientation, de rapports, d’analyses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ou </a:t>
            </a:r>
            <a:r>
              <a:rPr lang="fr-CA" sz="2200" dirty="0"/>
              <a:t>d’autres mécanismes.</a:t>
            </a: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91262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5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871411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940395"/>
            <a:ext cx="57380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CA" sz="2000" b="1" dirty="0" smtClean="0">
                <a:solidFill>
                  <a:schemeClr val="bg1"/>
                </a:solidFill>
              </a:rPr>
              <a:t>Prendre « toutes les mesures nécessaires » </a:t>
            </a:r>
            <a:r>
              <a:rPr lang="fr-CA" sz="2000" b="1" spc="-150" dirty="0" smtClean="0">
                <a:solidFill>
                  <a:schemeClr val="bg1"/>
                </a:solidFill>
              </a:rPr>
              <a:t/>
            </a:r>
            <a:br>
              <a:rPr lang="fr-CA" sz="2000" b="1" spc="-150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en </a:t>
            </a:r>
            <a:r>
              <a:rPr lang="fr-CA" sz="2000" b="1" dirty="0">
                <a:solidFill>
                  <a:schemeClr val="bg1"/>
                </a:solidFill>
              </a:rPr>
              <a:t>vue d’assurer la compatibilité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des </a:t>
            </a:r>
            <a:r>
              <a:rPr lang="fr-CA" sz="2000" b="1" dirty="0">
                <a:solidFill>
                  <a:schemeClr val="bg1"/>
                </a:solidFill>
              </a:rPr>
              <a:t>lois fédérales avec la Déclaration</a:t>
            </a:r>
            <a:endParaRPr lang="en-US" sz="2000" b="1" dirty="0">
              <a:solidFill>
                <a:schemeClr val="bg1"/>
              </a:solidFill>
              <a:latin typeface="Calibri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Certaines personnes ont recommandé que la </a:t>
            </a:r>
            <a:r>
              <a:rPr lang="fr-CA" sz="2200" i="1" dirty="0"/>
              <a:t>Loi d’interprétation</a:t>
            </a:r>
            <a:r>
              <a:rPr lang="fr-CA" sz="2200" dirty="0"/>
              <a:t> fédérale soit modifiée pour y inclure une disposition de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non-dérogation </a:t>
            </a:r>
            <a:r>
              <a:rPr lang="fr-CA" sz="2200" dirty="0"/>
              <a:t>relative au </a:t>
            </a:r>
            <a:r>
              <a:rPr lang="fr-CA" sz="2200" dirty="0">
                <a:solidFill>
                  <a:schemeClr val="tx1"/>
                </a:solidFill>
              </a:rPr>
              <a:t>maintien</a:t>
            </a:r>
            <a:r>
              <a:rPr lang="fr-CA" sz="2200" dirty="0"/>
              <a:t> de l’article 35 de </a:t>
            </a:r>
            <a:r>
              <a:rPr lang="fr-CA" sz="2200" dirty="0" smtClean="0"/>
              <a:t/>
            </a:r>
            <a:br>
              <a:rPr lang="fr-CA" sz="2200" dirty="0" smtClean="0"/>
            </a:br>
            <a:r>
              <a:rPr lang="fr-CA" sz="2200" dirty="0" smtClean="0"/>
              <a:t>la </a:t>
            </a:r>
            <a:r>
              <a:rPr lang="fr-CA" sz="2200" i="1" dirty="0"/>
              <a:t>Loi constitutionnelle de 1982</a:t>
            </a:r>
            <a:r>
              <a:rPr lang="fr-CA" sz="2200" dirty="0"/>
              <a:t>. Avez-vous des commentaires relativement à cette idée? </a:t>
            </a: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6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92369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5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871411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940395"/>
            <a:ext cx="57380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CA" sz="2000" b="1" dirty="0" smtClean="0">
                <a:solidFill>
                  <a:schemeClr val="bg1"/>
                </a:solidFill>
              </a:rPr>
              <a:t>Prendre « toutes les mesures nécessaires » </a:t>
            </a:r>
            <a:r>
              <a:rPr lang="fr-CA" sz="2000" b="1" spc="-150" dirty="0" smtClean="0">
                <a:solidFill>
                  <a:schemeClr val="bg1"/>
                </a:solidFill>
              </a:rPr>
              <a:t/>
            </a:r>
            <a:br>
              <a:rPr lang="fr-CA" sz="2000" b="1" spc="-150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en </a:t>
            </a:r>
            <a:r>
              <a:rPr lang="fr-CA" sz="2000" b="1" dirty="0">
                <a:solidFill>
                  <a:schemeClr val="bg1"/>
                </a:solidFill>
              </a:rPr>
              <a:t>vue d’assurer la compatibilité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des </a:t>
            </a:r>
            <a:r>
              <a:rPr lang="fr-CA" sz="2000" b="1" dirty="0">
                <a:solidFill>
                  <a:schemeClr val="bg1"/>
                </a:solidFill>
              </a:rPr>
              <a:t>lois fédérales avec la Déclaration</a:t>
            </a:r>
            <a:endParaRPr lang="en-US" sz="2000" b="1" dirty="0">
              <a:solidFill>
                <a:schemeClr val="bg1"/>
              </a:solidFill>
              <a:latin typeface="Calibri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Avez-vous d’autres suggestions, points de vue ou préoccupations dont vous aimeriez faire part </a:t>
            </a:r>
            <a:r>
              <a:rPr lang="fr-CA" sz="2200" dirty="0">
                <a:solidFill>
                  <a:schemeClr val="tx1"/>
                </a:solidFill>
              </a:rPr>
              <a:t>concernant les </a:t>
            </a:r>
            <a:r>
              <a:rPr lang="fr-CA" sz="2200" dirty="0"/>
              <a:t>mesures à prendre pour veiller à ce que les lois fédérales soient </a:t>
            </a:r>
            <a:r>
              <a:rPr lang="fr-CA" sz="2200" dirty="0">
                <a:solidFill>
                  <a:schemeClr val="tx1"/>
                </a:solidFill>
              </a:rPr>
              <a:t>conformes à </a:t>
            </a:r>
            <a:r>
              <a:rPr lang="fr-CA" sz="2200" dirty="0"/>
              <a:t>la Déclaration?</a:t>
            </a:r>
            <a:endParaRPr lang="en-CA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7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6247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6</a:t>
            </a:r>
          </a:p>
        </p:txBody>
      </p:sp>
      <p:sp>
        <p:nvSpPr>
          <p:cNvPr id="3" name="Rectangle 2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b="1" dirty="0">
                <a:solidFill>
                  <a:schemeClr val="bg1"/>
                </a:solidFill>
              </a:rPr>
              <a:t>Élaborer un plan d’action dans </a:t>
            </a: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deux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ans </a:t>
            </a:r>
            <a:r>
              <a:rPr lang="fr-CA" sz="2000" b="1" dirty="0">
                <a:solidFill>
                  <a:schemeClr val="bg1"/>
                </a:solidFill>
              </a:rPr>
              <a:t>qui suivent la sanction royale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200" dirty="0"/>
              <a:t>La </a:t>
            </a:r>
            <a:r>
              <a:rPr lang="fr-CA" sz="2200" i="1" dirty="0"/>
              <a:t>Loi</a:t>
            </a:r>
            <a:r>
              <a:rPr lang="fr-CA" sz="2200" dirty="0"/>
              <a:t> exige que le plan d’action comprenne des mesures pour les objectifs suivants :</a:t>
            </a:r>
            <a:endParaRPr lang="en-CA" sz="2200" dirty="0"/>
          </a:p>
          <a:p>
            <a:r>
              <a:rPr lang="en-US" sz="2200" dirty="0"/>
              <a:t> </a:t>
            </a:r>
            <a:endParaRPr lang="en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Lutter contre les injustices; lutter contre les préjugés et éliminer toutes les formes de violence, de racisme et de discrimination, y compris le racisme et la discrimination systémiques, contre les peuples </a:t>
            </a:r>
            <a:r>
              <a:rPr lang="fr-CA" sz="2200" dirty="0" smtClean="0"/>
              <a:t>autochtones…</a:t>
            </a:r>
            <a:endParaRPr lang="en-CA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8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15941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208">
            <a:extLst>
              <a:ext uri="{FF2B5EF4-FFF2-40B4-BE49-F238E27FC236}">
                <a16:creationId xmlns:a16="http://schemas.microsoft.com/office/drawing/2014/main" id="{C08AC8FE-ABD1-41A6-839B-B9B3BC40546F}"/>
              </a:ext>
            </a:extLst>
          </p:cNvPr>
          <p:cNvSpPr/>
          <p:nvPr/>
        </p:nvSpPr>
        <p:spPr bwMode="auto">
          <a:xfrm rot="16200000">
            <a:off x="1302471" y="143697"/>
            <a:ext cx="1063566" cy="2561159"/>
          </a:xfrm>
          <a:prstGeom prst="round2SameRect">
            <a:avLst>
              <a:gd name="adj1" fmla="val 5631"/>
              <a:gd name="adj2" fmla="val 0"/>
            </a:avLst>
          </a:prstGeom>
          <a:solidFill>
            <a:srgbClr val="2D3D3E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endParaRPr lang="en-US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214">
            <a:extLst>
              <a:ext uri="{FF2B5EF4-FFF2-40B4-BE49-F238E27FC236}">
                <a16:creationId xmlns:a16="http://schemas.microsoft.com/office/drawing/2014/main" id="{5C108166-B11F-4875-AEB1-717EA8CCC205}"/>
              </a:ext>
            </a:extLst>
          </p:cNvPr>
          <p:cNvSpPr txBox="1"/>
          <p:nvPr/>
        </p:nvSpPr>
        <p:spPr>
          <a:xfrm>
            <a:off x="624175" y="1147277"/>
            <a:ext cx="2420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 6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892493"/>
            <a:ext cx="5631873" cy="1063567"/>
          </a:xfrm>
          <a:prstGeom prst="rect">
            <a:avLst/>
          </a:prstGeom>
          <a:solidFill>
            <a:srgbClr val="427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194">
            <a:extLst>
              <a:ext uri="{FF2B5EF4-FFF2-40B4-BE49-F238E27FC236}">
                <a16:creationId xmlns:a16="http://schemas.microsoft.com/office/drawing/2014/main" id="{B9D795DC-8CB0-429F-AF25-8C13DFE64007}"/>
              </a:ext>
            </a:extLst>
          </p:cNvPr>
          <p:cNvSpPr txBox="1"/>
          <p:nvPr/>
        </p:nvSpPr>
        <p:spPr>
          <a:xfrm>
            <a:off x="3327661" y="1021622"/>
            <a:ext cx="57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o-R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2000" b="1" dirty="0">
                <a:solidFill>
                  <a:schemeClr val="bg1"/>
                </a:solidFill>
              </a:rPr>
              <a:t>Élaborer un plan d’action dans </a:t>
            </a:r>
            <a:r>
              <a:rPr lang="fr-CA" sz="2000" b="1" dirty="0" smtClean="0">
                <a:solidFill>
                  <a:schemeClr val="bg1"/>
                </a:solidFill>
              </a:rPr>
              <a:t>les </a:t>
            </a:r>
            <a:r>
              <a:rPr lang="fr-CA" sz="2000" b="1" dirty="0">
                <a:solidFill>
                  <a:schemeClr val="bg1"/>
                </a:solidFill>
              </a:rPr>
              <a:t>deux </a:t>
            </a:r>
            <a:r>
              <a:rPr lang="fr-CA" sz="2000" b="1" dirty="0" smtClean="0">
                <a:solidFill>
                  <a:schemeClr val="bg1"/>
                </a:solidFill>
              </a:rPr>
              <a:t/>
            </a:r>
            <a:br>
              <a:rPr lang="fr-CA" sz="2000" b="1" dirty="0" smtClean="0">
                <a:solidFill>
                  <a:schemeClr val="bg1"/>
                </a:solidFill>
              </a:rPr>
            </a:br>
            <a:r>
              <a:rPr lang="fr-CA" sz="2000" b="1" dirty="0" smtClean="0">
                <a:solidFill>
                  <a:schemeClr val="bg1"/>
                </a:solidFill>
              </a:rPr>
              <a:t>ans </a:t>
            </a:r>
            <a:r>
              <a:rPr lang="fr-CA" sz="2000" b="1" dirty="0">
                <a:solidFill>
                  <a:schemeClr val="bg1"/>
                </a:solidFill>
              </a:rPr>
              <a:t>qui suivent la sanction royale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673" y="2210842"/>
            <a:ext cx="85120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200" dirty="0" smtClean="0"/>
              <a:t>…et </a:t>
            </a:r>
            <a:r>
              <a:rPr lang="fr-CA" sz="2200" dirty="0"/>
              <a:t>les aînés, les jeunes, les enfants, les femmes, les hommes, les personnes en situation de handicap et les personnes de diverses identités de genre, y compris les personnes </a:t>
            </a:r>
            <a:r>
              <a:rPr lang="fr-CA" sz="2200" dirty="0" err="1"/>
              <a:t>bispirituelles</a:t>
            </a:r>
            <a:r>
              <a:rPr lang="fr-CA" sz="2200" dirty="0"/>
              <a:t>, issus des communautés autochtones; </a:t>
            </a:r>
            <a:endParaRPr lang="fr-CA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2200" dirty="0"/>
              <a:t>Promouvoir le respect et la compréhension mutuels et de bonnes relations, notamment grâce à de la formation sur les droits de la personne; </a:t>
            </a:r>
            <a:endParaRPr lang="en-CA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517053" y="4357993"/>
            <a:ext cx="548700" cy="3936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9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71515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ustice Document" ma:contentTypeID="0x010100BA8611C8BA8DB2418B4D4CF993FC9B62006A4D8DD70A81CB46B42F7DF192122CE1" ma:contentTypeVersion="138" ma:contentTypeDescription="" ma:contentTypeScope="" ma:versionID="7e93c7837cbd54fe019b4f8844d74745">
  <xsd:schema xmlns:xsd="http://www.w3.org/2001/XMLSchema" xmlns:xs="http://www.w3.org/2001/XMLSchema" xmlns:p="http://schemas.microsoft.com/office/2006/metadata/properties" xmlns:ns1="http://schemas.microsoft.com/sharepoint/v3" xmlns:ns2="b725f225-bea6-44e9-8570-dad8cce9101e" xmlns:ns3="f6cff801-ccc6-49c4-bf39-0edf9337bbab" targetNamespace="http://schemas.microsoft.com/office/2006/metadata/properties" ma:root="true" ma:fieldsID="daea8054b3caacc687f5acceb4ecf147" ns1:_="" ns2:_="" ns3:_="">
    <xsd:import namespace="http://schemas.microsoft.com/sharepoint/v3"/>
    <xsd:import namespace="b725f225-bea6-44e9-8570-dad8cce9101e"/>
    <xsd:import namespace="f6cff801-ccc6-49c4-bf39-0edf9337bbab"/>
    <xsd:element name="properties">
      <xsd:complexType>
        <xsd:sequence>
          <xsd:element name="documentManagement">
            <xsd:complexType>
              <xsd:all>
                <xsd:element ref="ns2:j1b5dcd4430249c18cbaee35a4c35ad9" minOccurs="0"/>
                <xsd:element ref="ns2:TaxCatchAll" minOccurs="0"/>
                <xsd:element ref="ns2:TaxCatchAllLabel" minOccurs="0"/>
                <xsd:element ref="ns2:b6e2b5c1b9f145019440d5a90b55edf8" minOccurs="0"/>
                <xsd:element ref="ns2:i93b4daf849840eeaef05c05bfeec49d" minOccurs="0"/>
                <xsd:element ref="ns2:p98d4e7371714dd68ba8ead81c2f0b01" minOccurs="0"/>
                <xsd:element ref="ns2:i155234f7ce9406785afd802285f54b6" minOccurs="0"/>
                <xsd:element ref="ns2:File_x0020_Number" minOccurs="0"/>
                <xsd:element ref="ns2:TaxKeywordTaxHTField" minOccurs="0"/>
                <xsd:element ref="ns2:Archived" minOccurs="0"/>
                <xsd:element ref="ns2:Final" minOccurs="0"/>
                <xsd:element ref="ns2:paf1ef07923d4093b7c49d613771fe3b" minOccurs="0"/>
                <xsd:element ref="ns2:DWFrom" minOccurs="0"/>
                <xsd:element ref="ns2:DWTo" minOccurs="0"/>
                <xsd:element ref="ns2:DWCc" minOccurs="0"/>
                <xsd:element ref="ns2:DWEmailSubject" minOccurs="0"/>
                <xsd:element ref="ns2:DWHasAttachments" minOccurs="0"/>
                <xsd:element ref="ns2:DWEmailDate" minOccurs="0"/>
                <xsd:element ref="ns1:DocumentSetDescription" minOccurs="0"/>
                <xsd:element ref="ns2:MailPreviewData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33" nillable="true" ma:displayName="Description" ma:description="A description of the Document Set" ma:internalName="DocumentSet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5f225-bea6-44e9-8570-dad8cce9101e" elementFormDefault="qualified">
    <xsd:import namespace="http://schemas.microsoft.com/office/2006/documentManagement/types"/>
    <xsd:import namespace="http://schemas.microsoft.com/office/infopath/2007/PartnerControls"/>
    <xsd:element name="j1b5dcd4430249c18cbaee35a4c35ad9" ma:index="8" nillable="true" ma:taxonomy="true" ma:internalName="j1b5dcd4430249c18cbaee35a4c35ad9" ma:taxonomyFieldName="Organisation" ma:displayName="Organisation" ma:default="" ma:fieldId="{31b5dcd4-4302-49c1-8cba-ee35a4c35ad9}" ma:sspId="35648788-ecba-4b04-acbd-732497e0cf61" ma:termSetId="84f0215e-65c0-40e7-bc93-875151567c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8954467d-393e-4530-b03c-d75c894c01b7}" ma:internalName="TaxCatchAll" ma:showField="CatchAllData" ma:web="f6cff801-ccc6-49c4-bf39-0edf9337bb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8954467d-393e-4530-b03c-d75c894c01b7}" ma:internalName="TaxCatchAllLabel" ma:readOnly="true" ma:showField="CatchAllDataLabel" ma:web="f6cff801-ccc6-49c4-bf39-0edf9337bb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6e2b5c1b9f145019440d5a90b55edf8" ma:index="12" nillable="true" ma:taxonomy="true" ma:internalName="b6e2b5c1b9f145019440d5a90b55edf8" ma:taxonomyFieldName="Subject1" ma:displayName="Subject" ma:indexed="true" ma:readOnly="false" ma:default="3;#Communications|a490b14b-f530-4f0b-97fc-b294bcdf4be6" ma:fieldId="{b6e2b5c1-b9f1-4501-9440-d5a90b55edf8}" ma:sspId="35648788-ecba-4b04-acbd-732497e0cf61" ma:termSetId="f370bc38-93b5-4f05-b213-d037f4953e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93b4daf849840eeaef05c05bfeec49d" ma:index="14" nillable="true" ma:taxonomy="true" ma:internalName="i93b4daf849840eeaef05c05bfeec49d" ma:taxonomyFieldName="Document_x0020_type" ma:displayName="Document type" ma:indexed="true" ma:default="" ma:fieldId="{293b4daf-8498-40ee-aef0-5c05bfeec49d}" ma:sspId="35648788-ecba-4b04-acbd-732497e0cf61" ma:termSetId="0f0ac3ff-8dbb-42b5-89e8-f9c0db08d6d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98d4e7371714dd68ba8ead81c2f0b01" ma:index="16" ma:taxonomy="true" ma:internalName="p98d4e7371714dd68ba8ead81c2f0b01" ma:taxonomyFieldName="Language1" ma:displayName="Language" ma:indexed="true" ma:readOnly="false" ma:default="1;#English|a4bed915-78d8-458e-a073-85b2d5287cd2" ma:fieldId="{998d4e73-7171-4dd6-8ba8-ead81c2f0b01}" ma:sspId="35648788-ecba-4b04-acbd-732497e0cf61" ma:termSetId="d8f9ee4c-8009-4a39-b4e3-1804e0ffca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155234f7ce9406785afd802285f54b6" ma:index="18" nillable="true" ma:taxonomy="true" ma:internalName="i155234f7ce9406785afd802285f54b6" ma:taxonomyFieldName="Security" ma:displayName="Security" ma:default="6;#Unclassified|46e30526-9ff0-4654-a636-aa8b02ed351c" ma:fieldId="{2155234f-7ce9-4067-85af-d802285f54b6}" ma:sspId="35648788-ecba-4b04-acbd-732497e0cf61" ma:termSetId="034b84e2-83a5-49f9-8e55-1e1dcc71e5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ile_x0020_Number" ma:index="20" nillable="true" ma:displayName="File Number" ma:internalName="File_x0020_Number">
      <xsd:simpleType>
        <xsd:restriction base="dms:Text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Enterprise Keywords" ma:fieldId="{23f27201-bee3-471e-b2e7-b64fd8b7ca38}" ma:taxonomyMulti="true" ma:sspId="35648788-ecba-4b04-acbd-732497e0cf6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Archived" ma:index="23" nillable="true" ma:displayName="Archived" ma:default="No" ma:format="Dropdown" ma:hidden="true" ma:internalName="Archived" ma:readOnly="false">
      <xsd:simpleType>
        <xsd:restriction base="dms:Choice">
          <xsd:enumeration value="No"/>
          <xsd:enumeration value="Yes"/>
        </xsd:restriction>
      </xsd:simpleType>
    </xsd:element>
    <xsd:element name="Final" ma:index="24" nillable="true" ma:displayName="Final" ma:default="0" ma:internalName="Final">
      <xsd:simpleType>
        <xsd:restriction base="dms:Boolean"/>
      </xsd:simpleType>
    </xsd:element>
    <xsd:element name="paf1ef07923d4093b7c49d613771fe3b" ma:index="25" nillable="true" ma:taxonomy="true" ma:internalName="paf1ef07923d4093b7c49d613771fe3b" ma:taxonomyFieldName="Fiscal_x0020_Year" ma:displayName="Fiscal Year" ma:default="" ma:fieldId="{9af1ef07-923d-4093-b7c4-9d613771fe3b}" ma:sspId="35648788-ecba-4b04-acbd-732497e0cf61" ma:termSetId="a8aa7fdb-df41-4efd-a7ce-79adda59bb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WFrom" ma:index="27" nillable="true" ma:displayName="From" ma:description="This field auto-populates for emails." ma:internalName="DWFrom">
      <xsd:simpleType>
        <xsd:restriction base="dms:Text">
          <xsd:maxLength value="255"/>
        </xsd:restriction>
      </xsd:simpleType>
    </xsd:element>
    <xsd:element name="DWTo" ma:index="28" nillable="true" ma:displayName="To" ma:description="This field auto-populates for emails." ma:internalName="DWTo">
      <xsd:simpleType>
        <xsd:restriction base="dms:Note">
          <xsd:maxLength value="255"/>
        </xsd:restriction>
      </xsd:simpleType>
    </xsd:element>
    <xsd:element name="DWCc" ma:index="29" nillable="true" ma:displayName="Cc" ma:description="This field auto-populates for emails." ma:internalName="DWCc">
      <xsd:simpleType>
        <xsd:restriction base="dms:Note">
          <xsd:maxLength value="255"/>
        </xsd:restriction>
      </xsd:simpleType>
    </xsd:element>
    <xsd:element name="DWEmailSubject" ma:index="30" nillable="true" ma:displayName="EmailSubject" ma:description="This field auto-populates for emails." ma:internalName="DWEmailSubject">
      <xsd:simpleType>
        <xsd:restriction base="dms:Text">
          <xsd:maxLength value="255"/>
        </xsd:restriction>
      </xsd:simpleType>
    </xsd:element>
    <xsd:element name="DWHasAttachments" ma:index="31" nillable="true" ma:displayName="Has Attachments" ma:default="0" ma:description="This field auto-populates for emails." ma:internalName="DWHasAttachments">
      <xsd:simpleType>
        <xsd:restriction base="dms:Boolean"/>
      </xsd:simpleType>
    </xsd:element>
    <xsd:element name="DWEmailDate" ma:index="32" nillable="true" ma:displayName="EmailDate" ma:description="This field auto-populates for emails." ma:format="DateTime" ma:internalName="DWEmailDate">
      <xsd:simpleType>
        <xsd:restriction base="dms:DateTime"/>
      </xsd:simpleType>
    </xsd:element>
    <xsd:element name="MailPreviewData" ma:index="34" nillable="true" ma:displayName="MailPreviewData" ma:description="Required for Harmon.ie to enable the Email Preview feature" ma:hidden="true" ma:internalName="MailPreviewData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ff801-ccc6-49c4-bf39-0edf9337bbab" elementFormDefault="qualified">
    <xsd:import namespace="http://schemas.microsoft.com/office/2006/documentManagement/types"/>
    <xsd:import namespace="http://schemas.microsoft.com/office/infopath/2007/PartnerControls"/>
    <xsd:element name="_dlc_DocId" ma:index="3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WCc xmlns="b725f225-bea6-44e9-8570-dad8cce9101e" xsi:nil="true"/>
    <Final xmlns="b725f225-bea6-44e9-8570-dad8cce9101e">false</Final>
    <DWEmailDate xmlns="b725f225-bea6-44e9-8570-dad8cce9101e" xsi:nil="true"/>
    <TaxKeywordTaxHTField xmlns="b725f225-bea6-44e9-8570-dad8cce9101e">
      <Terms xmlns="http://schemas.microsoft.com/office/infopath/2007/PartnerControls"/>
    </TaxKeywordTaxHTField>
    <Archived xmlns="b725f225-bea6-44e9-8570-dad8cce9101e">No</Archived>
    <TaxCatchAll xmlns="b725f225-bea6-44e9-8570-dad8cce9101e">
      <Value>27</Value>
      <Value>3988</Value>
      <Value>18</Value>
      <Value>1</Value>
      <Value>6</Value>
    </TaxCatchAll>
    <DWFrom xmlns="b725f225-bea6-44e9-8570-dad8cce9101e" xsi:nil="true"/>
    <DocumentSetDescription xmlns="http://schemas.microsoft.com/sharepoint/v3" xsi:nil="true"/>
    <i155234f7ce9406785afd802285f54b6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Unclassified</TermName>
          <TermId xmlns="http://schemas.microsoft.com/office/infopath/2007/PartnerControls">46e30526-9ff0-4654-a636-aa8b02ed351c</TermId>
        </TermInfo>
      </Terms>
    </i155234f7ce9406785afd802285f54b6>
    <j1b5dcd4430249c18cbaee35a4c35ad9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Director General's Office</TermName>
          <TermId xmlns="http://schemas.microsoft.com/office/infopath/2007/PartnerControls">0f4f5eaf-6bb9-42de-93df-c41df724440f</TermId>
        </TermInfo>
      </Terms>
    </j1b5dcd4430249c18cbaee35a4c35ad9>
    <DWEmailSubject xmlns="b725f225-bea6-44e9-8570-dad8cce9101e" xsi:nil="true"/>
    <paf1ef07923d4093b7c49d613771fe3b xmlns="b725f225-bea6-44e9-8570-dad8cce9101e">
      <Terms xmlns="http://schemas.microsoft.com/office/infopath/2007/PartnerControls"/>
    </paf1ef07923d4093b7c49d613771fe3b>
    <p98d4e7371714dd68ba8ead81c2f0b01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a4bed915-78d8-458e-a073-85b2d5287cd2</TermId>
        </TermInfo>
      </Terms>
    </p98d4e7371714dd68ba8ead81c2f0b01>
    <DWHasAttachments xmlns="b725f225-bea6-44e9-8570-dad8cce9101e">false</DWHasAttachments>
    <MailPreviewData xmlns="b725f225-bea6-44e9-8570-dad8cce9101e" xsi:nil="true"/>
    <b6e2b5c1b9f145019440d5a90b55edf8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Administrative Services</TermName>
          <TermId xmlns="http://schemas.microsoft.com/office/infopath/2007/PartnerControls">b7477135-c060-44a9-92e6-5dd5d249ae56</TermId>
        </TermInfo>
      </Terms>
    </b6e2b5c1b9f145019440d5a90b55edf8>
    <i93b4daf849840eeaef05c05bfeec49d xmlns="b725f225-bea6-44e9-8570-dad8cce910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 Material</TermName>
          <TermId xmlns="http://schemas.microsoft.com/office/infopath/2007/PartnerControls">4b372146-86b7-4966-a3a3-f765689b066a</TermId>
        </TermInfo>
      </Terms>
    </i93b4daf849840eeaef05c05bfeec49d>
    <DWTo xmlns="b725f225-bea6-44e9-8570-dad8cce9101e" xsi:nil="true"/>
    <File_x0020_Number xmlns="b725f225-bea6-44e9-8570-dad8cce9101e">8921178</File_x0020_Number>
    <_dlc_DocId xmlns="f6cff801-ccc6-49c4-bf39-0edf9337bbab">1006-1472399268-33408</_dlc_DocId>
    <_dlc_DocIdUrl xmlns="f6cff801-ccc6-49c4-bf39-0edf9337bbab">
      <Url>http://collaboration/ts/cb-dc/dgo-bdg/_layouts/15/DocIdRedir.aspx?ID=1006-1472399268-33408</Url>
      <Description>1006-1472399268-33408</Description>
    </_dlc_DocIdUrl>
  </documentManagement>
</p:properties>
</file>

<file path=customXml/item5.xml><?xml version="1.0" encoding="utf-8"?>
<?mso-contentType ?>
<SharedContentType xmlns="Microsoft.SharePoint.Taxonomy.ContentTypeSync" SourceId="35648788-ecba-4b04-acbd-732497e0cf61" ContentTypeId="0x010100BA8611C8BA8DB2418B4D4CF993FC9B62" PreviousValue="false"/>
</file>

<file path=customXml/item6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Props1.xml><?xml version="1.0" encoding="utf-8"?>
<ds:datastoreItem xmlns:ds="http://schemas.openxmlformats.org/officeDocument/2006/customXml" ds:itemID="{F48ADAE6-08F8-4593-8782-53E824528AF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1FDD20-4980-4E50-BDC6-20421653F6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25f225-bea6-44e9-8570-dad8cce9101e"/>
    <ds:schemaRef ds:uri="f6cff801-ccc6-49c4-bf39-0edf9337bb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1DC864-A7DC-4C78-90E6-697156705F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D2F40B6-C0B6-4773-9169-DB3C0CD6A396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f6cff801-ccc6-49c4-bf39-0edf9337bbab"/>
    <ds:schemaRef ds:uri="b725f225-bea6-44e9-8570-dad8cce9101e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E7901AF9-4F29-4E52-9C44-8472F5479CC4}">
  <ds:schemaRefs>
    <ds:schemaRef ds:uri="Microsoft.SharePoint.Taxonomy.ContentTypeSync"/>
  </ds:schemaRefs>
</ds:datastoreItem>
</file>

<file path=customXml/itemProps6.xml><?xml version="1.0" encoding="utf-8"?>
<ds:datastoreItem xmlns:ds="http://schemas.openxmlformats.org/officeDocument/2006/customXml" ds:itemID="{65AF3C0C-5BD7-495C-A6CF-90991B017FBD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2605</TotalTime>
  <Words>1296</Words>
  <Application>Microsoft Office PowerPoint</Application>
  <PresentationFormat>On-screen Show (16:9)</PresentationFormat>
  <Paragraphs>121</Paragraphs>
  <Slides>22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Simple Light</vt:lpstr>
      <vt:lpstr>Loi sur la Déclaration  des Nations Unies  sur les droits  des peuples autochtones  </vt:lpstr>
      <vt:lpstr>Questions d’orientation</vt:lpstr>
      <vt:lpstr>Questions d’orientation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Thèmes et sujets supplémentaires</vt:lpstr>
      <vt:lpstr>Thèmes et sujets supplémentaires</vt:lpstr>
      <vt:lpstr>Thèmes et sujets supplémentaires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Henry, Céline</dc:creator>
  <cp:lastModifiedBy>Laura Rondeau</cp:lastModifiedBy>
  <cp:revision>201</cp:revision>
  <dcterms:modified xsi:type="dcterms:W3CDTF">2022-06-02T13:40:07Z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0x010100BA8611C8BA8DB2418B4D4CF993FC9B62006A4D8DD70A81CB46B42F7DF192122CE1</vt:lpwstr>
  </property>
  <property fmtid="{D5CDD505-2E9C-101B-9397-08002B2CF9AE}" pid="3" name="_dlc_DocIdItemGuid">
    <vt:lpwstr>9d6215ef-4659-4877-b719-2bc0dc4ab540</vt:lpwstr>
  </property>
  <property fmtid="{D5CDD505-2E9C-101B-9397-08002B2CF9AE}" pid="4" name="TaxKeyword">
    <vt:lpwstr/>
  </property>
  <property fmtid="{D5CDD505-2E9C-101B-9397-08002B2CF9AE}" pid="5" name="Security">
    <vt:lpwstr>6;#Unclassified|46e30526-9ff0-4654-a636-aa8b02ed351c</vt:lpwstr>
  </property>
  <property fmtid="{D5CDD505-2E9C-101B-9397-08002B2CF9AE}" pid="6" name="Organisation">
    <vt:lpwstr>3988;#Director General's Office|0f4f5eaf-6bb9-42de-93df-c41df724440f</vt:lpwstr>
  </property>
  <property fmtid="{D5CDD505-2E9C-101B-9397-08002B2CF9AE}" pid="7" name="Language1">
    <vt:lpwstr>1;#English|a4bed915-78d8-458e-a073-85b2d5287cd2</vt:lpwstr>
  </property>
  <property fmtid="{D5CDD505-2E9C-101B-9397-08002B2CF9AE}" pid="8" name="Subject1">
    <vt:lpwstr>27;#Administrative Services|b7477135-c060-44a9-92e6-5dd5d249ae56</vt:lpwstr>
  </property>
  <property fmtid="{D5CDD505-2E9C-101B-9397-08002B2CF9AE}" pid="9" name="Fiscal Year">
    <vt:lpwstr/>
  </property>
  <property fmtid="{D5CDD505-2E9C-101B-9397-08002B2CF9AE}" pid="10" name="Document type">
    <vt:lpwstr>18;#Communications Material|4b372146-86b7-4966-a3a3-f765689b066a</vt:lpwstr>
  </property>
</Properties>
</file>